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 id="2147483714" r:id="rId2"/>
    <p:sldMasterId id="2147483716" r:id="rId3"/>
    <p:sldMasterId id="2147483692" r:id="rId4"/>
  </p:sldMasterIdLst>
  <p:notesMasterIdLst>
    <p:notesMasterId r:id="rId24"/>
  </p:notesMasterIdLst>
  <p:sldIdLst>
    <p:sldId id="276" r:id="rId5"/>
    <p:sldId id="282" r:id="rId6"/>
    <p:sldId id="293" r:id="rId7"/>
    <p:sldId id="294" r:id="rId8"/>
    <p:sldId id="295" r:id="rId9"/>
    <p:sldId id="297" r:id="rId10"/>
    <p:sldId id="298" r:id="rId11"/>
    <p:sldId id="299" r:id="rId12"/>
    <p:sldId id="300" r:id="rId13"/>
    <p:sldId id="301" r:id="rId14"/>
    <p:sldId id="304" r:id="rId15"/>
    <p:sldId id="302" r:id="rId16"/>
    <p:sldId id="305" r:id="rId17"/>
    <p:sldId id="306" r:id="rId18"/>
    <p:sldId id="307" r:id="rId19"/>
    <p:sldId id="308" r:id="rId20"/>
    <p:sldId id="309" r:id="rId21"/>
    <p:sldId id="310" r:id="rId22"/>
    <p:sldId id="31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835"/>
    <a:srgbClr val="1C2756"/>
    <a:srgbClr val="F900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4"/>
    <p:restoredTop sz="96259" autoAdjust="0"/>
  </p:normalViewPr>
  <p:slideViewPr>
    <p:cSldViewPr snapToGrid="0" snapToObjects="1">
      <p:cViewPr varScale="1">
        <p:scale>
          <a:sx n="156" d="100"/>
          <a:sy n="156" d="100"/>
        </p:scale>
        <p:origin x="18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64C5B8-B204-854F-B60B-FA3E9CC3E16B}" type="datetimeFigureOut">
              <a:rPr lang="en-US" smtClean="0"/>
              <a:t>12/13/21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96A22-74DC-BA48-92FD-85590CBFFDFB}" type="slidenum">
              <a:rPr lang="en-US" smtClean="0"/>
              <a:t>‹#›</a:t>
            </a:fld>
            <a:endParaRPr lang="en-US"/>
          </a:p>
        </p:txBody>
      </p:sp>
    </p:spTree>
    <p:extLst>
      <p:ext uri="{BB962C8B-B14F-4D97-AF65-F5344CB8AC3E}">
        <p14:creationId xmlns:p14="http://schemas.microsoft.com/office/powerpoint/2010/main" val="202644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6" descr="A picture containing light, fireworks, brush&#10;&#10;Description automatically generated">
            <a:extLst>
              <a:ext uri="{FF2B5EF4-FFF2-40B4-BE49-F238E27FC236}">
                <a16:creationId xmlns:a16="http://schemas.microsoft.com/office/drawing/2014/main" id="{02656A94-5EAF-5D44-B6D8-A7C2A932DCE2}"/>
              </a:ext>
            </a:extLst>
          </p:cNvPr>
          <p:cNvPicPr>
            <a:picLocks noChangeAspect="1"/>
          </p:cNvPicPr>
          <p:nvPr userDrawn="1"/>
        </p:nvPicPr>
        <p:blipFill rotWithShape="1">
          <a:blip r:embed="rId2">
            <a:alphaModFix amt="5000"/>
          </a:blip>
          <a:srcRect l="21986" t="26219" r="32295" b="43860"/>
          <a:stretch/>
        </p:blipFill>
        <p:spPr>
          <a:xfrm>
            <a:off x="-7315200" y="-8360229"/>
            <a:ext cx="26256343" cy="25733829"/>
          </a:xfrm>
          <a:prstGeom prst="rect">
            <a:avLst/>
          </a:prstGeom>
        </p:spPr>
      </p:pic>
      <p:sp>
        <p:nvSpPr>
          <p:cNvPr id="7" name="Title Placeholder 1">
            <a:extLst>
              <a:ext uri="{FF2B5EF4-FFF2-40B4-BE49-F238E27FC236}">
                <a16:creationId xmlns:a16="http://schemas.microsoft.com/office/drawing/2014/main" id="{A0F9F7F3-0EBB-0D47-9069-8ED75C23659A}"/>
              </a:ext>
            </a:extLst>
          </p:cNvPr>
          <p:cNvSpPr>
            <a:spLocks noGrp="1"/>
          </p:cNvSpPr>
          <p:nvPr>
            <p:ph type="title"/>
          </p:nvPr>
        </p:nvSpPr>
        <p:spPr>
          <a:xfrm>
            <a:off x="1778041" y="1541121"/>
            <a:ext cx="8429477" cy="3341612"/>
          </a:xfrm>
          <a:prstGeom prst="rect">
            <a:avLst/>
          </a:prstGeom>
        </p:spPr>
        <p:txBody>
          <a:bodyPr vert="horz" lIns="91440" tIns="45720" rIns="91440" bIns="45720" rtlCol="0" anchor="t">
            <a:noAutofit/>
          </a:bodyPr>
          <a:lstStyle>
            <a:lvl1pPr>
              <a:defRPr sz="7200" b="1"/>
            </a:lvl1pPr>
          </a:lstStyle>
          <a:p>
            <a:r>
              <a:rPr lang="en-GB" dirty="0"/>
              <a:t>CLICK TO EDIT DECK TITLE</a:t>
            </a:r>
            <a:endParaRPr lang="en-US" dirty="0"/>
          </a:p>
        </p:txBody>
      </p:sp>
      <p:pic>
        <p:nvPicPr>
          <p:cNvPr id="8" name="Picture 7" descr="A picture containing drawing, clock&#10;&#10;Description automatically generated">
            <a:extLst>
              <a:ext uri="{FF2B5EF4-FFF2-40B4-BE49-F238E27FC236}">
                <a16:creationId xmlns:a16="http://schemas.microsoft.com/office/drawing/2014/main" id="{B88FDDC5-165E-9F4A-AAA1-F30B11F2C3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08233" y="5663420"/>
            <a:ext cx="1097499" cy="343903"/>
          </a:xfrm>
          <a:prstGeom prst="rect">
            <a:avLst/>
          </a:prstGeom>
        </p:spPr>
      </p:pic>
      <p:cxnSp>
        <p:nvCxnSpPr>
          <p:cNvPr id="5" name="Straight Connector 4">
            <a:extLst>
              <a:ext uri="{FF2B5EF4-FFF2-40B4-BE49-F238E27FC236}">
                <a16:creationId xmlns:a16="http://schemas.microsoft.com/office/drawing/2014/main" id="{D4D6CC91-769C-814B-BA0B-91DEF9D21259}"/>
              </a:ext>
            </a:extLst>
          </p:cNvPr>
          <p:cNvCxnSpPr>
            <a:cxnSpLocks/>
          </p:cNvCxnSpPr>
          <p:nvPr userDrawn="1"/>
        </p:nvCxnSpPr>
        <p:spPr>
          <a:xfrm>
            <a:off x="1870082" y="5632940"/>
            <a:ext cx="35248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57946248-3BCD-3043-91EF-CCE05F2AFA43}"/>
              </a:ext>
            </a:extLst>
          </p:cNvPr>
          <p:cNvSpPr>
            <a:spLocks noGrp="1"/>
          </p:cNvSpPr>
          <p:nvPr>
            <p:ph type="body" sz="quarter" idx="10" hasCustomPrompt="1"/>
          </p:nvPr>
        </p:nvSpPr>
        <p:spPr>
          <a:xfrm>
            <a:off x="1778041" y="6007100"/>
            <a:ext cx="3413125" cy="261938"/>
          </a:xfrm>
          <a:prstGeom prst="rect">
            <a:avLst/>
          </a:prstGeom>
        </p:spPr>
        <p:txBody>
          <a:bodyPr/>
          <a:lstStyle>
            <a:lvl1pPr marL="0" indent="0" algn="l">
              <a:buNone/>
              <a:defRPr sz="110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GB" dirty="0"/>
              <a:t>Insert Date, confidentiality, maker,….</a:t>
            </a:r>
          </a:p>
        </p:txBody>
      </p:sp>
    </p:spTree>
    <p:extLst>
      <p:ext uri="{BB962C8B-B14F-4D97-AF65-F5344CB8AC3E}">
        <p14:creationId xmlns:p14="http://schemas.microsoft.com/office/powerpoint/2010/main" val="1292349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e (left)">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767444" y="347473"/>
            <a:ext cx="10646364" cy="557786"/>
          </a:xfrm>
          <a:prstGeom prst="rect">
            <a:avLst/>
          </a:prstGeom>
          <a:effectLst/>
        </p:spPr>
        <p:txBody>
          <a:bodyPr vert="horz" lIns="0" tIns="192024" rIns="0" bIns="0" rtlCol="0" anchor="t" anchorCtr="0">
            <a:noAutofit/>
          </a:bodyPr>
          <a:lstStyle>
            <a:lvl1pPr marL="72000">
              <a:defRPr sz="3000" b="1" i="0" spc="0" baseline="0">
                <a:latin typeface="Arial" panose="020B0604020202020204" pitchFamily="34" charset="0"/>
                <a:cs typeface="Arial" panose="020B0604020202020204" pitchFamily="34" charset="0"/>
              </a:defRPr>
            </a:lvl1pPr>
          </a:lstStyle>
          <a:p>
            <a:r>
              <a:rPr lang="en-US" dirty="0"/>
              <a:t>Your title here</a:t>
            </a:r>
          </a:p>
        </p:txBody>
      </p:sp>
      <p:sp>
        <p:nvSpPr>
          <p:cNvPr id="6" name="Text Placeholder 21">
            <a:extLst>
              <a:ext uri="{FF2B5EF4-FFF2-40B4-BE49-F238E27FC236}">
                <a16:creationId xmlns:a16="http://schemas.microsoft.com/office/drawing/2014/main" id="{299F4FD4-DFEB-4146-8B63-8D96B325B765}"/>
              </a:ext>
            </a:extLst>
          </p:cNvPr>
          <p:cNvSpPr>
            <a:spLocks noGrp="1"/>
          </p:cNvSpPr>
          <p:nvPr>
            <p:ph type="body" sz="quarter" idx="10" hasCustomPrompt="1"/>
          </p:nvPr>
        </p:nvSpPr>
        <p:spPr>
          <a:xfrm>
            <a:off x="767442" y="1519020"/>
            <a:ext cx="10646364"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785732" y="985127"/>
            <a:ext cx="10646363" cy="454025"/>
          </a:xfrm>
          <a:prstGeom prst="rect">
            <a:avLst/>
          </a:prstGeom>
        </p:spPr>
        <p:txBody>
          <a:bodyPr/>
          <a:lstStyle>
            <a:lvl1pPr marL="9525" indent="-9525"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Tree>
    <p:extLst>
      <p:ext uri="{BB962C8B-B14F-4D97-AF65-F5344CB8AC3E}">
        <p14:creationId xmlns:p14="http://schemas.microsoft.com/office/powerpoint/2010/main" val="857662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767444" y="347473"/>
            <a:ext cx="10646364" cy="557786"/>
          </a:xfrm>
          <a:prstGeom prst="rect">
            <a:avLst/>
          </a:prstGeom>
          <a:effectLst/>
        </p:spPr>
        <p:txBody>
          <a:bodyPr vert="horz" lIns="0" tIns="192024" rIns="0" bIns="0" rtlCol="0" anchor="t" anchorCtr="0">
            <a:noAutofit/>
          </a:bodyPr>
          <a:lstStyle>
            <a:lvl1pPr marL="72000" algn="l">
              <a:defRPr sz="3000" b="1" i="0" spc="0" baseline="0"/>
            </a:lvl1pPr>
          </a:lstStyle>
          <a:p>
            <a:r>
              <a:rPr lang="en-US" dirty="0"/>
              <a:t>Your title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785732" y="985127"/>
            <a:ext cx="10646363" cy="454025"/>
          </a:xfrm>
          <a:prstGeom prst="rect">
            <a:avLst/>
          </a:prstGeom>
        </p:spPr>
        <p:txBody>
          <a:bodyPr/>
          <a:lstStyle>
            <a:lvl1pPr marL="9525" indent="-9525" algn="l"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
        <p:nvSpPr>
          <p:cNvPr id="8" name="Text Placeholder 21">
            <a:extLst>
              <a:ext uri="{FF2B5EF4-FFF2-40B4-BE49-F238E27FC236}">
                <a16:creationId xmlns:a16="http://schemas.microsoft.com/office/drawing/2014/main" id="{723F9C79-DEA8-9449-8D73-857C64DAD8DD}"/>
              </a:ext>
            </a:extLst>
          </p:cNvPr>
          <p:cNvSpPr>
            <a:spLocks noGrp="1"/>
          </p:cNvSpPr>
          <p:nvPr>
            <p:ph type="body" sz="quarter" idx="10" hasCustomPrompt="1"/>
          </p:nvPr>
        </p:nvSpPr>
        <p:spPr>
          <a:xfrm>
            <a:off x="767442" y="1519020"/>
            <a:ext cx="5127749"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1" name="Text Placeholder 21">
            <a:extLst>
              <a:ext uri="{FF2B5EF4-FFF2-40B4-BE49-F238E27FC236}">
                <a16:creationId xmlns:a16="http://schemas.microsoft.com/office/drawing/2014/main" id="{79E31644-439A-434F-8F96-C31DE6292F25}"/>
              </a:ext>
            </a:extLst>
          </p:cNvPr>
          <p:cNvSpPr>
            <a:spLocks noGrp="1"/>
          </p:cNvSpPr>
          <p:nvPr>
            <p:ph type="body" sz="quarter" idx="17" hasCustomPrompt="1"/>
          </p:nvPr>
        </p:nvSpPr>
        <p:spPr>
          <a:xfrm>
            <a:off x="6296811" y="1519020"/>
            <a:ext cx="5127749"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Tree>
    <p:extLst>
      <p:ext uri="{BB962C8B-B14F-4D97-AF65-F5344CB8AC3E}">
        <p14:creationId xmlns:p14="http://schemas.microsoft.com/office/powerpoint/2010/main" val="212446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767444" y="347473"/>
            <a:ext cx="10646364" cy="557786"/>
          </a:xfrm>
          <a:prstGeom prst="rect">
            <a:avLst/>
          </a:prstGeom>
          <a:effectLst/>
        </p:spPr>
        <p:txBody>
          <a:bodyPr vert="horz" lIns="0" tIns="192024" rIns="0" bIns="0" rtlCol="0" anchor="t" anchorCtr="0">
            <a:noAutofit/>
          </a:bodyPr>
          <a:lstStyle>
            <a:lvl1pPr marL="72000" algn="l">
              <a:defRPr sz="3000" b="1" i="0" spc="0" baseline="0"/>
            </a:lvl1pPr>
          </a:lstStyle>
          <a:p>
            <a:r>
              <a:rPr lang="en-US" dirty="0"/>
              <a:t>Your title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785732" y="985127"/>
            <a:ext cx="10646363" cy="454025"/>
          </a:xfrm>
          <a:prstGeom prst="rect">
            <a:avLst/>
          </a:prstGeom>
        </p:spPr>
        <p:txBody>
          <a:bodyPr/>
          <a:lstStyle>
            <a:lvl1pPr marL="9525" indent="-9525" algn="l"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
        <p:nvSpPr>
          <p:cNvPr id="8" name="Text Placeholder 21">
            <a:extLst>
              <a:ext uri="{FF2B5EF4-FFF2-40B4-BE49-F238E27FC236}">
                <a16:creationId xmlns:a16="http://schemas.microsoft.com/office/drawing/2014/main" id="{07EDD121-60EE-F848-B52F-DDD22A2C2432}"/>
              </a:ext>
            </a:extLst>
          </p:cNvPr>
          <p:cNvSpPr>
            <a:spLocks noGrp="1"/>
          </p:cNvSpPr>
          <p:nvPr>
            <p:ph type="body" sz="quarter" idx="10" hasCustomPrompt="1"/>
          </p:nvPr>
        </p:nvSpPr>
        <p:spPr>
          <a:xfrm>
            <a:off x="767442" y="1519020"/>
            <a:ext cx="3352737"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9" name="Text Placeholder 21">
            <a:extLst>
              <a:ext uri="{FF2B5EF4-FFF2-40B4-BE49-F238E27FC236}">
                <a16:creationId xmlns:a16="http://schemas.microsoft.com/office/drawing/2014/main" id="{EB98A710-982A-6743-A6E1-AEF044A73700}"/>
              </a:ext>
            </a:extLst>
          </p:cNvPr>
          <p:cNvSpPr>
            <a:spLocks noGrp="1"/>
          </p:cNvSpPr>
          <p:nvPr>
            <p:ph type="body" sz="quarter" idx="17" hasCustomPrompt="1"/>
          </p:nvPr>
        </p:nvSpPr>
        <p:spPr>
          <a:xfrm>
            <a:off x="4425042" y="1519020"/>
            <a:ext cx="3352737"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0" name="Text Placeholder 21">
            <a:extLst>
              <a:ext uri="{FF2B5EF4-FFF2-40B4-BE49-F238E27FC236}">
                <a16:creationId xmlns:a16="http://schemas.microsoft.com/office/drawing/2014/main" id="{42B5DEDF-E364-9D44-BB3C-4C44BF9AAA8D}"/>
              </a:ext>
            </a:extLst>
          </p:cNvPr>
          <p:cNvSpPr>
            <a:spLocks noGrp="1"/>
          </p:cNvSpPr>
          <p:nvPr>
            <p:ph type="body" sz="quarter" idx="18" hasCustomPrompt="1"/>
          </p:nvPr>
        </p:nvSpPr>
        <p:spPr>
          <a:xfrm>
            <a:off x="8082642" y="1519020"/>
            <a:ext cx="3352737"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Tree>
    <p:extLst>
      <p:ext uri="{BB962C8B-B14F-4D97-AF65-F5344CB8AC3E}">
        <p14:creationId xmlns:p14="http://schemas.microsoft.com/office/powerpoint/2010/main" val="905601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4 columns">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767444" y="347473"/>
            <a:ext cx="10646364" cy="557786"/>
          </a:xfrm>
          <a:prstGeom prst="rect">
            <a:avLst/>
          </a:prstGeom>
          <a:effectLst/>
        </p:spPr>
        <p:txBody>
          <a:bodyPr vert="horz" lIns="0" tIns="192024" rIns="0" bIns="0" rtlCol="0" anchor="t" anchorCtr="0">
            <a:noAutofit/>
          </a:bodyPr>
          <a:lstStyle>
            <a:lvl1pPr marL="72000" algn="l">
              <a:defRPr sz="3000" b="1" i="0" spc="0" baseline="0"/>
            </a:lvl1pPr>
          </a:lstStyle>
          <a:p>
            <a:r>
              <a:rPr lang="en-US" dirty="0"/>
              <a:t>Your title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785732" y="985127"/>
            <a:ext cx="10646363" cy="454025"/>
          </a:xfrm>
          <a:prstGeom prst="rect">
            <a:avLst/>
          </a:prstGeom>
        </p:spPr>
        <p:txBody>
          <a:bodyPr/>
          <a:lstStyle>
            <a:lvl1pPr marL="9525" indent="-9525" algn="l"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
        <p:nvSpPr>
          <p:cNvPr id="8" name="Text Placeholder 21">
            <a:extLst>
              <a:ext uri="{FF2B5EF4-FFF2-40B4-BE49-F238E27FC236}">
                <a16:creationId xmlns:a16="http://schemas.microsoft.com/office/drawing/2014/main" id="{820AC502-7331-FD41-900E-2CC024ED8B6E}"/>
              </a:ext>
            </a:extLst>
          </p:cNvPr>
          <p:cNvSpPr>
            <a:spLocks noGrp="1"/>
          </p:cNvSpPr>
          <p:nvPr>
            <p:ph type="body" sz="quarter" idx="10" hasCustomPrompt="1"/>
          </p:nvPr>
        </p:nvSpPr>
        <p:spPr>
          <a:xfrm>
            <a:off x="767443"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0" name="Text Placeholder 21">
            <a:extLst>
              <a:ext uri="{FF2B5EF4-FFF2-40B4-BE49-F238E27FC236}">
                <a16:creationId xmlns:a16="http://schemas.microsoft.com/office/drawing/2014/main" id="{27258F0B-E87B-CE4D-AC37-B3D94BA83DB2}"/>
              </a:ext>
            </a:extLst>
          </p:cNvPr>
          <p:cNvSpPr>
            <a:spLocks noGrp="1"/>
          </p:cNvSpPr>
          <p:nvPr>
            <p:ph type="body" sz="quarter" idx="17" hasCustomPrompt="1"/>
          </p:nvPr>
        </p:nvSpPr>
        <p:spPr>
          <a:xfrm>
            <a:off x="3510644"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1" name="Text Placeholder 21">
            <a:extLst>
              <a:ext uri="{FF2B5EF4-FFF2-40B4-BE49-F238E27FC236}">
                <a16:creationId xmlns:a16="http://schemas.microsoft.com/office/drawing/2014/main" id="{A89918AC-4DEF-BF48-B930-5034E1054F44}"/>
              </a:ext>
            </a:extLst>
          </p:cNvPr>
          <p:cNvSpPr>
            <a:spLocks noGrp="1"/>
          </p:cNvSpPr>
          <p:nvPr>
            <p:ph type="body" sz="quarter" idx="18" hasCustomPrompt="1"/>
          </p:nvPr>
        </p:nvSpPr>
        <p:spPr>
          <a:xfrm>
            <a:off x="6253845"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2" name="Text Placeholder 21">
            <a:extLst>
              <a:ext uri="{FF2B5EF4-FFF2-40B4-BE49-F238E27FC236}">
                <a16:creationId xmlns:a16="http://schemas.microsoft.com/office/drawing/2014/main" id="{19FBAE17-CE05-B24A-8E87-6446FBE61CDC}"/>
              </a:ext>
            </a:extLst>
          </p:cNvPr>
          <p:cNvSpPr>
            <a:spLocks noGrp="1"/>
          </p:cNvSpPr>
          <p:nvPr>
            <p:ph type="body" sz="quarter" idx="19" hasCustomPrompt="1"/>
          </p:nvPr>
        </p:nvSpPr>
        <p:spPr>
          <a:xfrm>
            <a:off x="8975527"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Tree>
    <p:extLst>
      <p:ext uri="{BB962C8B-B14F-4D97-AF65-F5344CB8AC3E}">
        <p14:creationId xmlns:p14="http://schemas.microsoft.com/office/powerpoint/2010/main" val="1676565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pictures (4 column)">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767444" y="347473"/>
            <a:ext cx="10646364" cy="557786"/>
          </a:xfrm>
          <a:prstGeom prst="rect">
            <a:avLst/>
          </a:prstGeom>
          <a:effectLst/>
        </p:spPr>
        <p:txBody>
          <a:bodyPr vert="horz" lIns="0" tIns="192024" rIns="0" bIns="0" rtlCol="0" anchor="t" anchorCtr="0">
            <a:noAutofit/>
          </a:bodyPr>
          <a:lstStyle>
            <a:lvl1pPr marL="72000" algn="l">
              <a:defRPr sz="3000" b="1" i="0" spc="0" baseline="0"/>
            </a:lvl1pPr>
          </a:lstStyle>
          <a:p>
            <a:r>
              <a:rPr lang="en-US" dirty="0"/>
              <a:t>Your title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785732" y="985127"/>
            <a:ext cx="10646363" cy="454025"/>
          </a:xfrm>
          <a:prstGeom prst="rect">
            <a:avLst/>
          </a:prstGeom>
        </p:spPr>
        <p:txBody>
          <a:bodyPr/>
          <a:lstStyle>
            <a:lvl1pPr marL="9525" indent="-9525" algn="l"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
        <p:nvSpPr>
          <p:cNvPr id="8" name="Picture Placeholder 8">
            <a:extLst>
              <a:ext uri="{FF2B5EF4-FFF2-40B4-BE49-F238E27FC236}">
                <a16:creationId xmlns:a16="http://schemas.microsoft.com/office/drawing/2014/main" id="{68C4AA3A-E98C-6445-B24F-0229E652A7E3}"/>
              </a:ext>
            </a:extLst>
          </p:cNvPr>
          <p:cNvSpPr>
            <a:spLocks noGrp="1"/>
          </p:cNvSpPr>
          <p:nvPr>
            <p:ph type="pic" sz="quarter" idx="15"/>
          </p:nvPr>
        </p:nvSpPr>
        <p:spPr>
          <a:xfrm>
            <a:off x="785732" y="1519020"/>
            <a:ext cx="2479983" cy="475115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E07F84EA-A33D-2D4E-87FB-2338FE5841A5}"/>
              </a:ext>
            </a:extLst>
          </p:cNvPr>
          <p:cNvSpPr>
            <a:spLocks noGrp="1"/>
          </p:cNvSpPr>
          <p:nvPr>
            <p:ph type="pic" sz="quarter" idx="20"/>
          </p:nvPr>
        </p:nvSpPr>
        <p:spPr>
          <a:xfrm>
            <a:off x="6255804" y="1519020"/>
            <a:ext cx="2479983" cy="475115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Text Placeholder 21">
            <a:extLst>
              <a:ext uri="{FF2B5EF4-FFF2-40B4-BE49-F238E27FC236}">
                <a16:creationId xmlns:a16="http://schemas.microsoft.com/office/drawing/2014/main" id="{99F43387-D017-184A-9536-075903BE1A80}"/>
              </a:ext>
            </a:extLst>
          </p:cNvPr>
          <p:cNvSpPr>
            <a:spLocks noGrp="1"/>
          </p:cNvSpPr>
          <p:nvPr>
            <p:ph type="body" sz="quarter" idx="17" hasCustomPrompt="1"/>
          </p:nvPr>
        </p:nvSpPr>
        <p:spPr>
          <a:xfrm>
            <a:off x="3510644"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1" name="Text Placeholder 21">
            <a:extLst>
              <a:ext uri="{FF2B5EF4-FFF2-40B4-BE49-F238E27FC236}">
                <a16:creationId xmlns:a16="http://schemas.microsoft.com/office/drawing/2014/main" id="{DC7CADE6-AE69-A848-958E-F89311E99ADA}"/>
              </a:ext>
            </a:extLst>
          </p:cNvPr>
          <p:cNvSpPr>
            <a:spLocks noGrp="1"/>
          </p:cNvSpPr>
          <p:nvPr>
            <p:ph type="body" sz="quarter" idx="19" hasCustomPrompt="1"/>
          </p:nvPr>
        </p:nvSpPr>
        <p:spPr>
          <a:xfrm>
            <a:off x="8975527" y="1519020"/>
            <a:ext cx="2459852"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Tree>
    <p:extLst>
      <p:ext uri="{BB962C8B-B14F-4D97-AF65-F5344CB8AC3E}">
        <p14:creationId xmlns:p14="http://schemas.microsoft.com/office/powerpoint/2010/main" val="3412197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Slide">
    <p:spTree>
      <p:nvGrpSpPr>
        <p:cNvPr id="1" name=""/>
        <p:cNvGrpSpPr/>
        <p:nvPr/>
      </p:nvGrpSpPr>
      <p:grpSpPr>
        <a:xfrm>
          <a:off x="0" y="0"/>
          <a:ext cx="0" cy="0"/>
          <a:chOff x="0" y="0"/>
          <a:chExt cx="0" cy="0"/>
        </a:xfrm>
      </p:grpSpPr>
      <p:pic>
        <p:nvPicPr>
          <p:cNvPr id="10" name="Picture 9" descr="A picture containing light, fireworks, brush&#10;&#10;Description automatically generated">
            <a:extLst>
              <a:ext uri="{FF2B5EF4-FFF2-40B4-BE49-F238E27FC236}">
                <a16:creationId xmlns:a16="http://schemas.microsoft.com/office/drawing/2014/main" id="{C862BC65-E345-9B40-9D61-384F97F675C7}"/>
              </a:ext>
            </a:extLst>
          </p:cNvPr>
          <p:cNvPicPr>
            <a:picLocks noChangeAspect="1"/>
          </p:cNvPicPr>
          <p:nvPr userDrawn="1"/>
        </p:nvPicPr>
        <p:blipFill rotWithShape="1">
          <a:blip r:embed="rId2">
            <a:alphaModFix amt="5000"/>
          </a:blip>
          <a:srcRect l="21986" t="26219" r="32295" b="43860"/>
          <a:stretch/>
        </p:blipFill>
        <p:spPr>
          <a:xfrm>
            <a:off x="-7140238" y="-7668854"/>
            <a:ext cx="26256343" cy="25733829"/>
          </a:xfrm>
          <a:prstGeom prst="rect">
            <a:avLst/>
          </a:prstGeom>
        </p:spPr>
      </p:pic>
      <p:sp>
        <p:nvSpPr>
          <p:cNvPr id="8" name="Rectangle 7">
            <a:extLst>
              <a:ext uri="{FF2B5EF4-FFF2-40B4-BE49-F238E27FC236}">
                <a16:creationId xmlns:a16="http://schemas.microsoft.com/office/drawing/2014/main" id="{DA92D165-D370-BB42-9B9D-EB4EF5E7446E}"/>
              </a:ext>
            </a:extLst>
          </p:cNvPr>
          <p:cNvSpPr/>
          <p:nvPr userDrawn="1"/>
        </p:nvSpPr>
        <p:spPr>
          <a:xfrm>
            <a:off x="5987934" y="6834916"/>
            <a:ext cx="216131"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E2319F-629A-464B-8A39-9D5BABDF7AA3}"/>
              </a:ext>
            </a:extLst>
          </p:cNvPr>
          <p:cNvSpPr txBox="1"/>
          <p:nvPr userDrawn="1"/>
        </p:nvSpPr>
        <p:spPr>
          <a:xfrm>
            <a:off x="5909890" y="6578347"/>
            <a:ext cx="372218" cy="276999"/>
          </a:xfrm>
          <a:prstGeom prst="rect">
            <a:avLst/>
          </a:prstGeom>
          <a:noFill/>
        </p:spPr>
        <p:txBody>
          <a:bodyPr wrap="none" rtlCol="0">
            <a:spAutoFit/>
          </a:bodyPr>
          <a:lstStyle/>
          <a:p>
            <a:pPr algn="ctr"/>
            <a:fld id="{5A715102-8F6E-B14E-B9D5-A975B4ADB1F7}"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dirty="0">
              <a:solidFill>
                <a:schemeClr val="accent4"/>
              </a:solidFill>
              <a:latin typeface="Arial" panose="020B0604020202020204" pitchFamily="34" charset="0"/>
              <a:cs typeface="Arial" panose="020B0604020202020204" pitchFamily="34" charset="0"/>
            </a:endParaRPr>
          </a:p>
        </p:txBody>
      </p:sp>
      <p:sp>
        <p:nvSpPr>
          <p:cNvPr id="5" name="Title Placeholder 1">
            <a:extLst>
              <a:ext uri="{FF2B5EF4-FFF2-40B4-BE49-F238E27FC236}">
                <a16:creationId xmlns:a16="http://schemas.microsoft.com/office/drawing/2014/main" id="{945C3223-212B-1D48-9A58-568C0202207F}"/>
              </a:ext>
            </a:extLst>
          </p:cNvPr>
          <p:cNvSpPr>
            <a:spLocks noGrp="1"/>
          </p:cNvSpPr>
          <p:nvPr>
            <p:ph type="title" hasCustomPrompt="1"/>
          </p:nvPr>
        </p:nvSpPr>
        <p:spPr>
          <a:xfrm>
            <a:off x="1779932" y="1186169"/>
            <a:ext cx="5399344" cy="3404138"/>
          </a:xfrm>
          <a:prstGeom prst="rect">
            <a:avLst/>
          </a:prstGeom>
        </p:spPr>
        <p:txBody>
          <a:bodyPr vert="horz" lIns="91440" tIns="45720" rIns="91440" bIns="45720" rtlCol="0" anchor="t">
            <a:noAutofit/>
          </a:bodyPr>
          <a:lstStyle>
            <a:lvl1pPr algn="l">
              <a:defRPr sz="4000" b="1">
                <a:latin typeface="Arial" panose="020B0604020202020204" pitchFamily="34" charset="0"/>
                <a:cs typeface="Arial" panose="020B0604020202020204" pitchFamily="34" charset="0"/>
              </a:defRPr>
            </a:lvl1pPr>
          </a:lstStyle>
          <a:p>
            <a:r>
              <a:rPr lang="en-GB" dirty="0"/>
              <a:t>Click to Edit Deck Chapter</a:t>
            </a:r>
            <a:endParaRPr lang="en-US" dirty="0"/>
          </a:p>
        </p:txBody>
      </p:sp>
      <p:pic>
        <p:nvPicPr>
          <p:cNvPr id="11" name="Picture 10" descr="A picture containing drawing, clock&#10;&#10;Description automatically generated">
            <a:extLst>
              <a:ext uri="{FF2B5EF4-FFF2-40B4-BE49-F238E27FC236}">
                <a16:creationId xmlns:a16="http://schemas.microsoft.com/office/drawing/2014/main" id="{33DF0AB7-2A66-B840-8771-E43AC05751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08233" y="5663420"/>
            <a:ext cx="1097499" cy="343903"/>
          </a:xfrm>
          <a:prstGeom prst="rect">
            <a:avLst/>
          </a:prstGeom>
        </p:spPr>
      </p:pic>
      <p:cxnSp>
        <p:nvCxnSpPr>
          <p:cNvPr id="12" name="Straight Connector 11">
            <a:extLst>
              <a:ext uri="{FF2B5EF4-FFF2-40B4-BE49-F238E27FC236}">
                <a16:creationId xmlns:a16="http://schemas.microsoft.com/office/drawing/2014/main" id="{67D039CA-210B-BA4A-884F-5206D3A23B8A}"/>
              </a:ext>
            </a:extLst>
          </p:cNvPr>
          <p:cNvCxnSpPr>
            <a:cxnSpLocks/>
          </p:cNvCxnSpPr>
          <p:nvPr userDrawn="1"/>
        </p:nvCxnSpPr>
        <p:spPr>
          <a:xfrm>
            <a:off x="1870082" y="5632940"/>
            <a:ext cx="35248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93D638F2-5FD0-7D4A-8E25-09127F282266}"/>
              </a:ext>
            </a:extLst>
          </p:cNvPr>
          <p:cNvSpPr>
            <a:spLocks noGrp="1"/>
          </p:cNvSpPr>
          <p:nvPr>
            <p:ph type="body" sz="quarter" idx="10" hasCustomPrompt="1"/>
          </p:nvPr>
        </p:nvSpPr>
        <p:spPr>
          <a:xfrm>
            <a:off x="1778041" y="6007100"/>
            <a:ext cx="3413125" cy="261938"/>
          </a:xfrm>
          <a:prstGeom prst="rect">
            <a:avLst/>
          </a:prstGeom>
        </p:spPr>
        <p:txBody>
          <a:bodyPr/>
          <a:lstStyle>
            <a:lvl1pPr marL="0" indent="0" algn="l">
              <a:buNone/>
              <a:defRPr sz="110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GB" dirty="0"/>
              <a:t>Insert Date, confidentiality, maker,….</a:t>
            </a:r>
          </a:p>
        </p:txBody>
      </p:sp>
      <p:sp>
        <p:nvSpPr>
          <p:cNvPr id="15" name="Subtitle 2">
            <a:extLst>
              <a:ext uri="{FF2B5EF4-FFF2-40B4-BE49-F238E27FC236}">
                <a16:creationId xmlns:a16="http://schemas.microsoft.com/office/drawing/2014/main" id="{B686BE30-29C1-8646-8C33-6BC581888548}"/>
              </a:ext>
            </a:extLst>
          </p:cNvPr>
          <p:cNvSpPr txBox="1">
            <a:spLocks/>
          </p:cNvSpPr>
          <p:nvPr userDrawn="1"/>
        </p:nvSpPr>
        <p:spPr>
          <a:xfrm>
            <a:off x="7527041" y="2793973"/>
            <a:ext cx="3254828" cy="3004451"/>
          </a:xfrm>
          <a:prstGeom prst="rect">
            <a:avLst/>
          </a:prstGeom>
        </p:spPr>
        <p:txBody>
          <a:bodyPr>
            <a:normAutofit/>
          </a:bodyPr>
          <a:lstStyle>
            <a:lvl1pPr marL="457200" marR="0" indent="-457200" algn="l" defTabSz="914318" rtl="0" eaLnBrk="1" fontAlgn="auto" latinLnBrk="0" hangingPunct="1">
              <a:lnSpc>
                <a:spcPct val="150000"/>
              </a:lnSpc>
              <a:spcBef>
                <a:spcPts val="0"/>
              </a:spcBef>
              <a:spcAft>
                <a:spcPts val="0"/>
              </a:spcAft>
              <a:buClrTx/>
              <a:buSzTx/>
              <a:buFont typeface="Arial" panose="020B0604020202020204" pitchFamily="34" charset="0"/>
              <a:buChar char="•"/>
              <a:tabLst/>
              <a:defRPr sz="2000" b="0" i="0" kern="1200" baseline="0">
                <a:solidFill>
                  <a:schemeClr val="tx1"/>
                </a:solidFill>
                <a:effectLst/>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ts val="2400"/>
              </a:lnSpc>
              <a:buFont typeface="Arial" panose="020B0604020202020204" pitchFamily="34" charset="0"/>
              <a:buChar char="•"/>
              <a:defRPr/>
            </a:pPr>
            <a:r>
              <a:rPr lang="en-GB" dirty="0"/>
              <a:t>Chapter subtitle goes here</a:t>
            </a:r>
          </a:p>
          <a:p>
            <a:pPr marL="457200" indent="-457200">
              <a:lnSpc>
                <a:spcPts val="2400"/>
              </a:lnSpc>
              <a:buFont typeface="Arial" panose="020B0604020202020204" pitchFamily="34" charset="0"/>
              <a:buChar char="•"/>
              <a:defRPr/>
            </a:pPr>
            <a:r>
              <a:rPr lang="en-GB" dirty="0"/>
              <a:t>Chapter subtitle goes here</a:t>
            </a:r>
          </a:p>
          <a:p>
            <a:pPr marL="457200" indent="-457200">
              <a:lnSpc>
                <a:spcPts val="2400"/>
              </a:lnSpc>
              <a:buFont typeface="Arial" panose="020B0604020202020204" pitchFamily="34" charset="0"/>
              <a:buChar char="•"/>
              <a:defRPr/>
            </a:pPr>
            <a:r>
              <a:rPr lang="en-GB" dirty="0"/>
              <a:t>Chapter subtitle goes here</a:t>
            </a:r>
          </a:p>
          <a:p>
            <a:pPr marL="457200" indent="-457200">
              <a:lnSpc>
                <a:spcPts val="2400"/>
              </a:lnSpc>
              <a:buFont typeface="Arial" panose="020B0604020202020204" pitchFamily="34" charset="0"/>
              <a:buChar char="•"/>
              <a:defRPr/>
            </a:pPr>
            <a:r>
              <a:rPr lang="en-GB" dirty="0"/>
              <a:t>Chapter subtitle goes here</a:t>
            </a:r>
          </a:p>
          <a:p>
            <a:pPr marL="457200" indent="-457200">
              <a:lnSpc>
                <a:spcPts val="2400"/>
              </a:lnSpc>
              <a:buFont typeface="Arial" panose="020B0604020202020204" pitchFamily="34" charset="0"/>
              <a:buChar char="•"/>
              <a:defRPr/>
            </a:pPr>
            <a:endParaRPr lang="en-GB" dirty="0"/>
          </a:p>
        </p:txBody>
      </p:sp>
    </p:spTree>
    <p:extLst>
      <p:ext uri="{BB962C8B-B14F-4D97-AF65-F5344CB8AC3E}">
        <p14:creationId xmlns:p14="http://schemas.microsoft.com/office/powerpoint/2010/main" val="125356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pic>
        <p:nvPicPr>
          <p:cNvPr id="10" name="Picture 9" descr="A picture containing light, fireworks, brush&#10;&#10;Description automatically generated">
            <a:extLst>
              <a:ext uri="{FF2B5EF4-FFF2-40B4-BE49-F238E27FC236}">
                <a16:creationId xmlns:a16="http://schemas.microsoft.com/office/drawing/2014/main" id="{C862BC65-E345-9B40-9D61-384F97F675C7}"/>
              </a:ext>
            </a:extLst>
          </p:cNvPr>
          <p:cNvPicPr>
            <a:picLocks noChangeAspect="1"/>
          </p:cNvPicPr>
          <p:nvPr userDrawn="1"/>
        </p:nvPicPr>
        <p:blipFill rotWithShape="1">
          <a:blip r:embed="rId2">
            <a:alphaModFix amt="5000"/>
          </a:blip>
          <a:srcRect l="21986" t="26219" r="32295" b="43860"/>
          <a:stretch/>
        </p:blipFill>
        <p:spPr>
          <a:xfrm>
            <a:off x="-7140238" y="-7668854"/>
            <a:ext cx="26256343" cy="25733829"/>
          </a:xfrm>
          <a:prstGeom prst="rect">
            <a:avLst/>
          </a:prstGeom>
        </p:spPr>
      </p:pic>
      <p:sp>
        <p:nvSpPr>
          <p:cNvPr id="14" name="Title Placeholder 1">
            <a:extLst>
              <a:ext uri="{FF2B5EF4-FFF2-40B4-BE49-F238E27FC236}">
                <a16:creationId xmlns:a16="http://schemas.microsoft.com/office/drawing/2014/main" id="{FB11F8A7-445E-BB44-A056-9834CF7E9618}"/>
              </a:ext>
            </a:extLst>
          </p:cNvPr>
          <p:cNvSpPr txBox="1">
            <a:spLocks/>
          </p:cNvSpPr>
          <p:nvPr userDrawn="1"/>
        </p:nvSpPr>
        <p:spPr>
          <a:xfrm>
            <a:off x="-110248" y="2746072"/>
            <a:ext cx="6627537" cy="119724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7000" b="1" kern="1200">
                <a:solidFill>
                  <a:schemeClr val="tx1"/>
                </a:solidFill>
                <a:latin typeface="Arial" panose="020B0604020202020204" pitchFamily="34" charset="0"/>
                <a:ea typeface="+mj-ea"/>
                <a:cs typeface="Arial" panose="020B0604020202020204" pitchFamily="34" charset="0"/>
              </a:defRPr>
            </a:lvl1pPr>
          </a:lstStyle>
          <a:p>
            <a:r>
              <a:rPr lang="en-GB" dirty="0"/>
              <a:t>Thank you</a:t>
            </a:r>
            <a:endParaRPr lang="en-US" dirty="0"/>
          </a:p>
        </p:txBody>
      </p:sp>
      <p:pic>
        <p:nvPicPr>
          <p:cNvPr id="7" name="Picture 6" descr="A picture containing light, fireworks, brush&#10;&#10;Description automatically generated">
            <a:extLst>
              <a:ext uri="{FF2B5EF4-FFF2-40B4-BE49-F238E27FC236}">
                <a16:creationId xmlns:a16="http://schemas.microsoft.com/office/drawing/2014/main" id="{C5D78621-B118-4BB2-B34F-A9E3F664A840}"/>
              </a:ext>
            </a:extLst>
          </p:cNvPr>
          <p:cNvPicPr>
            <a:picLocks noChangeAspect="1"/>
          </p:cNvPicPr>
          <p:nvPr userDrawn="1"/>
        </p:nvPicPr>
        <p:blipFill rotWithShape="1">
          <a:blip r:embed="rId2">
            <a:alphaModFix amt="5000"/>
          </a:blip>
          <a:srcRect l="21986" t="26219" r="32295" b="43860"/>
          <a:stretch/>
        </p:blipFill>
        <p:spPr>
          <a:xfrm>
            <a:off x="-7315200" y="-8360229"/>
            <a:ext cx="26256343" cy="25733829"/>
          </a:xfrm>
          <a:prstGeom prst="rect">
            <a:avLst/>
          </a:prstGeom>
        </p:spPr>
      </p:pic>
      <p:pic>
        <p:nvPicPr>
          <p:cNvPr id="8" name="Picture 7" descr="A picture containing drawing, clock&#10;&#10;Description automatically generated">
            <a:extLst>
              <a:ext uri="{FF2B5EF4-FFF2-40B4-BE49-F238E27FC236}">
                <a16:creationId xmlns:a16="http://schemas.microsoft.com/office/drawing/2014/main" id="{181E5B5E-8879-444D-A381-9A064D4D2D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08233" y="5663420"/>
            <a:ext cx="1097499" cy="343903"/>
          </a:xfrm>
          <a:prstGeom prst="rect">
            <a:avLst/>
          </a:prstGeom>
        </p:spPr>
      </p:pic>
      <p:cxnSp>
        <p:nvCxnSpPr>
          <p:cNvPr id="9" name="Straight Connector 8">
            <a:extLst>
              <a:ext uri="{FF2B5EF4-FFF2-40B4-BE49-F238E27FC236}">
                <a16:creationId xmlns:a16="http://schemas.microsoft.com/office/drawing/2014/main" id="{3FE8E38D-2F3A-4A9C-AE81-07F04AFBB9F7}"/>
              </a:ext>
            </a:extLst>
          </p:cNvPr>
          <p:cNvCxnSpPr>
            <a:cxnSpLocks/>
          </p:cNvCxnSpPr>
          <p:nvPr userDrawn="1"/>
        </p:nvCxnSpPr>
        <p:spPr>
          <a:xfrm>
            <a:off x="1870082" y="5632940"/>
            <a:ext cx="35248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D4E1B756-B202-4BCD-B526-45E2926CDB77}"/>
              </a:ext>
            </a:extLst>
          </p:cNvPr>
          <p:cNvSpPr>
            <a:spLocks noGrp="1"/>
          </p:cNvSpPr>
          <p:nvPr>
            <p:ph type="body" sz="quarter" idx="10" hasCustomPrompt="1"/>
          </p:nvPr>
        </p:nvSpPr>
        <p:spPr>
          <a:xfrm>
            <a:off x="1778041" y="6007100"/>
            <a:ext cx="3413125" cy="261938"/>
          </a:xfrm>
          <a:prstGeom prst="rect">
            <a:avLst/>
          </a:prstGeom>
        </p:spPr>
        <p:txBody>
          <a:bodyPr/>
          <a:lstStyle>
            <a:lvl1pPr marL="0" indent="0" algn="l">
              <a:buNone/>
              <a:defRPr sz="110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GB" dirty="0"/>
              <a:t>Insert Date, confidentiality, maker,….</a:t>
            </a:r>
          </a:p>
        </p:txBody>
      </p:sp>
    </p:spTree>
    <p:extLst>
      <p:ext uri="{BB962C8B-B14F-4D97-AF65-F5344CB8AC3E}">
        <p14:creationId xmlns:p14="http://schemas.microsoft.com/office/powerpoint/2010/main" val="2696429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BA98338B-E556-4945-95C9-4DEC185624F1}"/>
              </a:ext>
            </a:extLst>
          </p:cNvPr>
          <p:cNvSpPr>
            <a:spLocks noGrp="1"/>
          </p:cNvSpPr>
          <p:nvPr>
            <p:ph type="pic" sz="quarter" idx="15"/>
          </p:nvPr>
        </p:nvSpPr>
        <p:spPr>
          <a:xfrm>
            <a:off x="-26416" y="-30480"/>
            <a:ext cx="12218416"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6636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ag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9406DD-E025-924F-8329-8A945BE5E9B4}"/>
              </a:ext>
            </a:extLst>
          </p:cNvPr>
          <p:cNvSpPr txBox="1">
            <a:spLocks/>
          </p:cNvSpPr>
          <p:nvPr userDrawn="1"/>
        </p:nvSpPr>
        <p:spPr>
          <a:xfrm>
            <a:off x="1556272" y="1104738"/>
            <a:ext cx="4318863" cy="625643"/>
          </a:xfrm>
          <a:prstGeom prst="rect">
            <a:avLst/>
          </a:prstGeom>
        </p:spPr>
        <p:txBody>
          <a:bodyPr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GB" dirty="0"/>
              <a:t>Content</a:t>
            </a:r>
            <a:endParaRPr lang="en-US" dirty="0"/>
          </a:p>
        </p:txBody>
      </p:sp>
      <p:sp>
        <p:nvSpPr>
          <p:cNvPr id="11" name="Text Placeholder 7">
            <a:extLst>
              <a:ext uri="{FF2B5EF4-FFF2-40B4-BE49-F238E27FC236}">
                <a16:creationId xmlns:a16="http://schemas.microsoft.com/office/drawing/2014/main" id="{3A8B9547-ED1C-8445-9BD3-4D5D7D057EC3}"/>
              </a:ext>
            </a:extLst>
          </p:cNvPr>
          <p:cNvSpPr>
            <a:spLocks noGrp="1"/>
          </p:cNvSpPr>
          <p:nvPr>
            <p:ph type="body" sz="quarter" idx="10" hasCustomPrompt="1"/>
          </p:nvPr>
        </p:nvSpPr>
        <p:spPr>
          <a:xfrm>
            <a:off x="6349141" y="2155825"/>
            <a:ext cx="4706938" cy="3424238"/>
          </a:xfrm>
          <a:prstGeom prst="rect">
            <a:avLst/>
          </a:prstGeom>
        </p:spPr>
        <p:txBody>
          <a:bodyPr/>
          <a:lstStyle>
            <a:lvl1pPr marL="0" marR="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sz="1700"/>
            </a:lvl1pPr>
          </a:lstStyle>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1. Contents title goes here</a:t>
            </a:r>
            <a:br>
              <a:rPr lang="en-GB" dirty="0"/>
            </a:br>
            <a:r>
              <a:rPr lang="en-GB" dirty="0"/>
              <a:t>2.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3.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4. Contents title goes here</a:t>
            </a:r>
          </a:p>
        </p:txBody>
      </p:sp>
    </p:spTree>
    <p:extLst>
      <p:ext uri="{BB962C8B-B14F-4D97-AF65-F5344CB8AC3E}">
        <p14:creationId xmlns:p14="http://schemas.microsoft.com/office/powerpoint/2010/main" val="169017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age 2 columns">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523998" y="2155761"/>
            <a:ext cx="4318863" cy="3423629"/>
          </a:xfrm>
          <a:prstGeom prst="rect">
            <a:avLst/>
          </a:prstGeom>
        </p:spPr>
        <p:txBody>
          <a:bodyPr>
            <a:normAutofit/>
          </a:bodyPr>
          <a:lstStyle>
            <a:lvl1pPr marL="0" marR="0" indent="0" algn="l" defTabSz="914318" rtl="0" eaLnBrk="1" fontAlgn="auto" latinLnBrk="0" hangingPunct="1">
              <a:lnSpc>
                <a:spcPct val="150000"/>
              </a:lnSpc>
              <a:spcBef>
                <a:spcPts val="0"/>
              </a:spcBef>
              <a:spcAft>
                <a:spcPts val="0"/>
              </a:spcAft>
              <a:buClrTx/>
              <a:buSzTx/>
              <a:buFont typeface="Arial" panose="020B0604020202020204" pitchFamily="34" charset="0"/>
              <a:buNone/>
              <a:tabLst/>
              <a:defRPr sz="1700" b="0" i="0" baseline="0">
                <a:solidFill>
                  <a:schemeClr val="tx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1. Contents title goes here</a:t>
            </a:r>
            <a:br>
              <a:rPr lang="en-GB" dirty="0"/>
            </a:br>
            <a:r>
              <a:rPr lang="en-GB" dirty="0"/>
              <a:t>2.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3.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4. Contents title goes here</a:t>
            </a:r>
          </a:p>
        </p:txBody>
      </p:sp>
      <p:sp>
        <p:nvSpPr>
          <p:cNvPr id="8" name="Text Placeholder 7">
            <a:extLst>
              <a:ext uri="{FF2B5EF4-FFF2-40B4-BE49-F238E27FC236}">
                <a16:creationId xmlns:a16="http://schemas.microsoft.com/office/drawing/2014/main" id="{A3C4AAF2-BF1B-2549-9DD1-FD75E1FAA676}"/>
              </a:ext>
            </a:extLst>
          </p:cNvPr>
          <p:cNvSpPr>
            <a:spLocks noGrp="1"/>
          </p:cNvSpPr>
          <p:nvPr>
            <p:ph type="body" sz="quarter" idx="10" hasCustomPrompt="1"/>
          </p:nvPr>
        </p:nvSpPr>
        <p:spPr>
          <a:xfrm>
            <a:off x="6349141" y="2155825"/>
            <a:ext cx="4706938" cy="3424238"/>
          </a:xfrm>
          <a:prstGeom prst="rect">
            <a:avLst/>
          </a:prstGeom>
        </p:spPr>
        <p:txBody>
          <a:bodyPr/>
          <a:lstStyle>
            <a:lvl1pPr marL="0" marR="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sz="1700"/>
            </a:lvl1pPr>
          </a:lstStyle>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1. Contents title goes here</a:t>
            </a:r>
            <a:br>
              <a:rPr lang="en-GB" dirty="0"/>
            </a:br>
            <a:r>
              <a:rPr lang="en-GB" dirty="0"/>
              <a:t>2.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3. Contents title goes here</a:t>
            </a:r>
          </a:p>
          <a:p>
            <a:pPr marL="0" marR="0" lvl="0" indent="0" algn="l" defTabSz="914318" rtl="0" eaLnBrk="1" fontAlgn="auto" latinLnBrk="0" hangingPunct="1">
              <a:lnSpc>
                <a:spcPts val="2400"/>
              </a:lnSpc>
              <a:spcBef>
                <a:spcPts val="0"/>
              </a:spcBef>
              <a:spcAft>
                <a:spcPts val="0"/>
              </a:spcAft>
              <a:buClrTx/>
              <a:buSzTx/>
              <a:buFont typeface="Arial" panose="020B0604020202020204" pitchFamily="34" charset="0"/>
              <a:buNone/>
              <a:tabLst/>
              <a:defRPr/>
            </a:pPr>
            <a:r>
              <a:rPr lang="en-GB" dirty="0"/>
              <a:t>4. Contents title goes here</a:t>
            </a:r>
          </a:p>
        </p:txBody>
      </p:sp>
      <p:sp>
        <p:nvSpPr>
          <p:cNvPr id="7" name="Title 1">
            <a:extLst>
              <a:ext uri="{FF2B5EF4-FFF2-40B4-BE49-F238E27FC236}">
                <a16:creationId xmlns:a16="http://schemas.microsoft.com/office/drawing/2014/main" id="{4F9406DD-E025-924F-8329-8A945BE5E9B4}"/>
              </a:ext>
            </a:extLst>
          </p:cNvPr>
          <p:cNvSpPr txBox="1">
            <a:spLocks/>
          </p:cNvSpPr>
          <p:nvPr userDrawn="1"/>
        </p:nvSpPr>
        <p:spPr>
          <a:xfrm>
            <a:off x="1556272" y="1104738"/>
            <a:ext cx="4318863" cy="625643"/>
          </a:xfrm>
          <a:prstGeom prst="rect">
            <a:avLst/>
          </a:prstGeom>
        </p:spPr>
        <p:txBody>
          <a:bodyPr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GB" dirty="0"/>
              <a:t>Content</a:t>
            </a:r>
            <a:endParaRPr lang="en-US" dirty="0"/>
          </a:p>
        </p:txBody>
      </p:sp>
    </p:spTree>
    <p:extLst>
      <p:ext uri="{BB962C8B-B14F-4D97-AF65-F5344CB8AC3E}">
        <p14:creationId xmlns:p14="http://schemas.microsoft.com/office/powerpoint/2010/main" val="3362120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centered)">
    <p:spTree>
      <p:nvGrpSpPr>
        <p:cNvPr id="1" name=""/>
        <p:cNvGrpSpPr/>
        <p:nvPr/>
      </p:nvGrpSpPr>
      <p:grpSpPr>
        <a:xfrm>
          <a:off x="0" y="0"/>
          <a:ext cx="0" cy="0"/>
          <a:chOff x="0" y="0"/>
          <a:chExt cx="0" cy="0"/>
        </a:xfrm>
      </p:grpSpPr>
      <p:sp>
        <p:nvSpPr>
          <p:cNvPr id="4" name="Text Placeholder 21">
            <a:extLst>
              <a:ext uri="{FF2B5EF4-FFF2-40B4-BE49-F238E27FC236}">
                <a16:creationId xmlns:a16="http://schemas.microsoft.com/office/drawing/2014/main" id="{68955A1F-9D78-3246-A467-02355749EF0E}"/>
              </a:ext>
            </a:extLst>
          </p:cNvPr>
          <p:cNvSpPr>
            <a:spLocks noGrp="1"/>
          </p:cNvSpPr>
          <p:nvPr>
            <p:ph type="body" sz="quarter" idx="10" hasCustomPrompt="1"/>
          </p:nvPr>
        </p:nvSpPr>
        <p:spPr>
          <a:xfrm>
            <a:off x="767442" y="1519020"/>
            <a:ext cx="10646364" cy="3706123"/>
          </a:xfrm>
          <a:prstGeom prst="rect">
            <a:avLst/>
          </a:prstGeom>
        </p:spPr>
        <p:txBody>
          <a:bodyPr/>
          <a:lstStyle>
            <a:lvl1pPr marL="9525" indent="-9525" algn="ctr">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Tree>
    <p:extLst>
      <p:ext uri="{BB962C8B-B14F-4D97-AF65-F5344CB8AC3E}">
        <p14:creationId xmlns:p14="http://schemas.microsoft.com/office/powerpoint/2010/main" val="4047119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right) + pictur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4DF96D37-EFEB-C040-8904-9B80D5F7C5BD}"/>
              </a:ext>
            </a:extLst>
          </p:cNvPr>
          <p:cNvSpPr>
            <a:spLocks noGrp="1"/>
          </p:cNvSpPr>
          <p:nvPr>
            <p:ph type="pic" sz="quarter" idx="15"/>
          </p:nvPr>
        </p:nvSpPr>
        <p:spPr>
          <a:xfrm>
            <a:off x="-26416" y="-30480"/>
            <a:ext cx="5787135"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Заголовок 1">
            <a:extLst>
              <a:ext uri="{FF2B5EF4-FFF2-40B4-BE49-F238E27FC236}">
                <a16:creationId xmlns:a16="http://schemas.microsoft.com/office/drawing/2014/main" id="{1B9EEF4C-B198-264D-932D-A093C9F2BB10}"/>
              </a:ext>
            </a:extLst>
          </p:cNvPr>
          <p:cNvSpPr>
            <a:spLocks noGrp="1"/>
          </p:cNvSpPr>
          <p:nvPr>
            <p:ph type="title" hasCustomPrompt="1"/>
          </p:nvPr>
        </p:nvSpPr>
        <p:spPr>
          <a:xfrm>
            <a:off x="6096000" y="347473"/>
            <a:ext cx="5317807" cy="557786"/>
          </a:xfrm>
          <a:prstGeom prst="rect">
            <a:avLst/>
          </a:prstGeom>
          <a:effectLst/>
        </p:spPr>
        <p:txBody>
          <a:bodyPr vert="horz" lIns="0" tIns="192024" rIns="0" bIns="0" rtlCol="0" anchor="t" anchorCtr="0">
            <a:noAutofit/>
          </a:bodyPr>
          <a:lstStyle>
            <a:lvl1pPr marL="72000">
              <a:defRPr sz="3000" b="1" i="0" spc="0" baseline="0"/>
            </a:lvl1pPr>
          </a:lstStyle>
          <a:p>
            <a:r>
              <a:rPr lang="en-US" dirty="0"/>
              <a:t>Your title here</a:t>
            </a:r>
          </a:p>
        </p:txBody>
      </p:sp>
      <p:sp>
        <p:nvSpPr>
          <p:cNvPr id="6" name="Text Placeholder 21">
            <a:extLst>
              <a:ext uri="{FF2B5EF4-FFF2-40B4-BE49-F238E27FC236}">
                <a16:creationId xmlns:a16="http://schemas.microsoft.com/office/drawing/2014/main" id="{299F4FD4-DFEB-4146-8B63-8D96B325B765}"/>
              </a:ext>
            </a:extLst>
          </p:cNvPr>
          <p:cNvSpPr>
            <a:spLocks noGrp="1"/>
          </p:cNvSpPr>
          <p:nvPr>
            <p:ph type="body" sz="quarter" idx="10" hasCustomPrompt="1"/>
          </p:nvPr>
        </p:nvSpPr>
        <p:spPr>
          <a:xfrm>
            <a:off x="6096000" y="1519020"/>
            <a:ext cx="5317806"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7" name="Text Placeholder 6">
            <a:extLst>
              <a:ext uri="{FF2B5EF4-FFF2-40B4-BE49-F238E27FC236}">
                <a16:creationId xmlns:a16="http://schemas.microsoft.com/office/drawing/2014/main" id="{30D76EF6-3B41-F641-B7FE-96E87EF2731B}"/>
              </a:ext>
            </a:extLst>
          </p:cNvPr>
          <p:cNvSpPr>
            <a:spLocks noGrp="1"/>
          </p:cNvSpPr>
          <p:nvPr>
            <p:ph type="body" sz="quarter" idx="16" hasCustomPrompt="1"/>
          </p:nvPr>
        </p:nvSpPr>
        <p:spPr>
          <a:xfrm>
            <a:off x="6096000" y="985127"/>
            <a:ext cx="5336095" cy="454025"/>
          </a:xfrm>
          <a:prstGeom prst="rect">
            <a:avLst/>
          </a:prstGeom>
        </p:spPr>
        <p:txBody>
          <a:bodyPr/>
          <a:lstStyle>
            <a:lvl1pPr marL="9525" indent="-9525"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Tree>
    <p:extLst>
      <p:ext uri="{BB962C8B-B14F-4D97-AF65-F5344CB8AC3E}">
        <p14:creationId xmlns:p14="http://schemas.microsoft.com/office/powerpoint/2010/main" val="2060163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left) + pictur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4DF96D37-EFEB-C040-8904-9B80D5F7C5BD}"/>
              </a:ext>
            </a:extLst>
          </p:cNvPr>
          <p:cNvSpPr>
            <a:spLocks noGrp="1"/>
          </p:cNvSpPr>
          <p:nvPr>
            <p:ph type="pic" sz="quarter" idx="15"/>
          </p:nvPr>
        </p:nvSpPr>
        <p:spPr>
          <a:xfrm>
            <a:off x="6412993" y="-30480"/>
            <a:ext cx="5787135"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Заголовок 1">
            <a:extLst>
              <a:ext uri="{FF2B5EF4-FFF2-40B4-BE49-F238E27FC236}">
                <a16:creationId xmlns:a16="http://schemas.microsoft.com/office/drawing/2014/main" id="{543DF66C-50BC-B442-9E2B-1F406E953274}"/>
              </a:ext>
            </a:extLst>
          </p:cNvPr>
          <p:cNvSpPr>
            <a:spLocks noGrp="1"/>
          </p:cNvSpPr>
          <p:nvPr>
            <p:ph type="title" hasCustomPrompt="1"/>
          </p:nvPr>
        </p:nvSpPr>
        <p:spPr>
          <a:xfrm>
            <a:off x="767444" y="347473"/>
            <a:ext cx="5328556" cy="557786"/>
          </a:xfrm>
          <a:prstGeom prst="rect">
            <a:avLst/>
          </a:prstGeom>
          <a:effectLst/>
        </p:spPr>
        <p:txBody>
          <a:bodyPr vert="horz" lIns="0" tIns="192024" rIns="0" bIns="0" rtlCol="0" anchor="t" anchorCtr="0">
            <a:noAutofit/>
          </a:bodyPr>
          <a:lstStyle>
            <a:lvl1pPr marL="52388" indent="19050">
              <a:tabLst/>
              <a:defRPr sz="3000" b="1" i="0" spc="0" baseline="0"/>
            </a:lvl1pPr>
          </a:lstStyle>
          <a:p>
            <a:r>
              <a:rPr lang="en-US" dirty="0"/>
              <a:t>Your title here</a:t>
            </a:r>
          </a:p>
        </p:txBody>
      </p:sp>
      <p:sp>
        <p:nvSpPr>
          <p:cNvPr id="9" name="Text Placeholder 21">
            <a:extLst>
              <a:ext uri="{FF2B5EF4-FFF2-40B4-BE49-F238E27FC236}">
                <a16:creationId xmlns:a16="http://schemas.microsoft.com/office/drawing/2014/main" id="{255667CA-B113-1344-98D7-FE18DA00F8B2}"/>
              </a:ext>
            </a:extLst>
          </p:cNvPr>
          <p:cNvSpPr>
            <a:spLocks noGrp="1"/>
          </p:cNvSpPr>
          <p:nvPr>
            <p:ph type="body" sz="quarter" idx="10" hasCustomPrompt="1"/>
          </p:nvPr>
        </p:nvSpPr>
        <p:spPr>
          <a:xfrm>
            <a:off x="767442" y="1519020"/>
            <a:ext cx="5328556" cy="4751152"/>
          </a:xfrm>
          <a:prstGeom prst="rect">
            <a:avLst/>
          </a:prstGeom>
        </p:spPr>
        <p:txBody>
          <a:bodyPr/>
          <a:lstStyle>
            <a:lvl1pPr marL="9525" indent="-9525">
              <a:lnSpc>
                <a:spcPts val="2400"/>
              </a:lnSpc>
              <a:spcBef>
                <a:spcPts val="1000"/>
              </a:spcBef>
              <a:spcAft>
                <a:spcPts val="600"/>
              </a:spcAft>
              <a:buNone/>
              <a:tabLst/>
              <a:defRPr sz="1400" baseline="0">
                <a:solidFill>
                  <a:schemeClr val="tx1">
                    <a:lumMod val="90000"/>
                    <a:lumOff val="10000"/>
                  </a:schemeClr>
                </a:solidFill>
              </a:defRPr>
            </a:lvl1pPr>
            <a:lvl2pPr>
              <a:defRPr sz="2000">
                <a:solidFill>
                  <a:srgbClr val="111835"/>
                </a:solidFill>
              </a:defRPr>
            </a:lvl2pPr>
            <a:lvl3pPr>
              <a:defRPr sz="2000">
                <a:solidFill>
                  <a:srgbClr val="111835"/>
                </a:solidFill>
              </a:defRPr>
            </a:lvl3pPr>
            <a:lvl4pPr>
              <a:defRPr sz="2000">
                <a:solidFill>
                  <a:srgbClr val="111835"/>
                </a:solidFill>
              </a:defRPr>
            </a:lvl4pPr>
            <a:lvl5pPr>
              <a:defRPr sz="2000">
                <a:solidFill>
                  <a:srgbClr val="111835"/>
                </a:solidFill>
              </a:defRPr>
            </a:lvl5pPr>
          </a:lstStyle>
          <a:p>
            <a:pPr lvl="0"/>
            <a:r>
              <a:rPr lang="en-GB" dirty="0"/>
              <a:t>Paragraph text goes here</a:t>
            </a:r>
          </a:p>
        </p:txBody>
      </p:sp>
      <p:sp>
        <p:nvSpPr>
          <p:cNvPr id="10" name="Text Placeholder 6">
            <a:extLst>
              <a:ext uri="{FF2B5EF4-FFF2-40B4-BE49-F238E27FC236}">
                <a16:creationId xmlns:a16="http://schemas.microsoft.com/office/drawing/2014/main" id="{B25A7BB7-4FE9-6542-8236-80C796E5397D}"/>
              </a:ext>
            </a:extLst>
          </p:cNvPr>
          <p:cNvSpPr>
            <a:spLocks noGrp="1"/>
          </p:cNvSpPr>
          <p:nvPr>
            <p:ph type="body" sz="quarter" idx="16" hasCustomPrompt="1"/>
          </p:nvPr>
        </p:nvSpPr>
        <p:spPr>
          <a:xfrm>
            <a:off x="785732" y="985127"/>
            <a:ext cx="5310267" cy="454025"/>
          </a:xfrm>
          <a:prstGeom prst="rect">
            <a:avLst/>
          </a:prstGeom>
        </p:spPr>
        <p:txBody>
          <a:bodyPr/>
          <a:lstStyle>
            <a:lvl1pPr marL="9525" indent="-9525" hangingPunct="0">
              <a:lnSpc>
                <a:spcPct val="100000"/>
              </a:lnSpc>
              <a:spcBef>
                <a:spcPts val="0"/>
              </a:spcBef>
              <a:buNone/>
              <a:tabLst/>
              <a:defRPr sz="1600" b="1" i="0" kern="1200" spc="0" baseline="0">
                <a:solidFill>
                  <a:srgbClr val="F9008D"/>
                </a:solidFill>
                <a:latin typeface="Arial" panose="020B0604020202020204" pitchFamily="34" charset="0"/>
              </a:defRPr>
            </a:lvl1pPr>
          </a:lstStyle>
          <a:p>
            <a:pPr lvl="0"/>
            <a:r>
              <a:rPr lang="en-GB" dirty="0"/>
              <a:t>Your subtitle here</a:t>
            </a:r>
            <a:endParaRPr lang="en-US" dirty="0"/>
          </a:p>
        </p:txBody>
      </p:sp>
    </p:spTree>
    <p:extLst>
      <p:ext uri="{BB962C8B-B14F-4D97-AF65-F5344CB8AC3E}">
        <p14:creationId xmlns:p14="http://schemas.microsoft.com/office/powerpoint/2010/main" val="116099852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228682"/>
      </p:ext>
    </p:extLst>
  </p:cSld>
  <p:clrMap bg1="dk1" tx1="lt1" bg2="dk2" tx2="lt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84201"/>
      </p:ext>
    </p:extLst>
  </p:cSld>
  <p:clrMap bg1="dk1" tx1="lt1" bg2="dk2" tx2="lt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869600"/>
      </p:ext>
    </p:extLst>
  </p:cSld>
  <p:clrMap bg1="dk1" tx1="lt1" bg2="dk2" tx2="lt2" accent1="accent1" accent2="accent2" accent3="accent3" accent4="accent4" accent5="accent5" accent6="accent6" hlink="hlink" folHlink="folHlink"/>
  <p:sldLayoutIdLst>
    <p:sldLayoutId id="21474837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535CBC-4658-5C4D-ACC6-4BFD88F87C05}"/>
              </a:ext>
            </a:extLst>
          </p:cNvPr>
          <p:cNvSpPr/>
          <p:nvPr userDrawn="1"/>
        </p:nvSpPr>
        <p:spPr>
          <a:xfrm>
            <a:off x="5987934" y="6834916"/>
            <a:ext cx="216131"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4AC52B6-54B9-AF4D-AB47-AAA5810A1C57}"/>
              </a:ext>
            </a:extLst>
          </p:cNvPr>
          <p:cNvSpPr txBox="1"/>
          <p:nvPr userDrawn="1"/>
        </p:nvSpPr>
        <p:spPr>
          <a:xfrm>
            <a:off x="5909890" y="6578347"/>
            <a:ext cx="372218" cy="276999"/>
          </a:xfrm>
          <a:prstGeom prst="rect">
            <a:avLst/>
          </a:prstGeom>
          <a:noFill/>
        </p:spPr>
        <p:txBody>
          <a:bodyPr wrap="none" rtlCol="0">
            <a:spAutoFit/>
          </a:bodyPr>
          <a:lstStyle/>
          <a:p>
            <a:pPr algn="ctr"/>
            <a:fld id="{5A715102-8F6E-B14E-B9D5-A975B4ADB1F7}"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dirty="0">
              <a:solidFill>
                <a:schemeClr val="accent4"/>
              </a:solidFill>
              <a:latin typeface="Arial" panose="020B0604020202020204" pitchFamily="34" charset="0"/>
              <a:cs typeface="Arial" panose="020B06040202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E834BC82-5418-BE45-B560-3B224C2BBA6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54068" y="6413566"/>
            <a:ext cx="892558" cy="279684"/>
          </a:xfrm>
          <a:prstGeom prst="rect">
            <a:avLst/>
          </a:prstGeom>
        </p:spPr>
      </p:pic>
    </p:spTree>
    <p:extLst>
      <p:ext uri="{BB962C8B-B14F-4D97-AF65-F5344CB8AC3E}">
        <p14:creationId xmlns:p14="http://schemas.microsoft.com/office/powerpoint/2010/main" val="733882723"/>
      </p:ext>
    </p:extLst>
  </p:cSld>
  <p:clrMap bg1="lt1" tx1="dk1" bg2="lt2" tx2="dk2" accent1="accent1" accent2="accent2" accent3="accent3" accent4="accent4" accent5="accent5" accent6="accent6" hlink="hlink" folHlink="folHlink"/>
  <p:sldLayoutIdLst>
    <p:sldLayoutId id="2147483673" r:id="rId1"/>
    <p:sldLayoutId id="2147483721" r:id="rId2"/>
    <p:sldLayoutId id="2147483720" r:id="rId3"/>
    <p:sldLayoutId id="2147483711" r:id="rId4"/>
    <p:sldLayoutId id="2147483705" r:id="rId5"/>
    <p:sldLayoutId id="2147483718" r:id="rId6"/>
    <p:sldLayoutId id="2147483706" r:id="rId7"/>
    <p:sldLayoutId id="2147483707" r:id="rId8"/>
    <p:sldLayoutId id="2147483708" r:id="rId9"/>
    <p:sldLayoutId id="2147483709" r:id="rId10"/>
    <p:sldLayoutId id="2147483710"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DidierRLopes/step-detection-ML"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www.nurvv.com/" TargetMode="External"/><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A21F-B3E8-0A45-ABC3-3EBB9B9DF6ED}"/>
              </a:ext>
            </a:extLst>
          </p:cNvPr>
          <p:cNvSpPr>
            <a:spLocks noGrp="1"/>
          </p:cNvSpPr>
          <p:nvPr>
            <p:ph type="title"/>
          </p:nvPr>
        </p:nvSpPr>
        <p:spPr>
          <a:xfrm>
            <a:off x="0" y="2083667"/>
            <a:ext cx="12192000" cy="2130137"/>
          </a:xfrm>
        </p:spPr>
        <p:txBody>
          <a:bodyPr/>
          <a:lstStyle/>
          <a:p>
            <a:pPr algn="ctr"/>
            <a:r>
              <a:rPr lang="en-US" dirty="0"/>
              <a:t>Step Detection using SVM on NURVV Trackers</a:t>
            </a:r>
          </a:p>
        </p:txBody>
      </p:sp>
      <p:sp>
        <p:nvSpPr>
          <p:cNvPr id="3" name="Text Placeholder 2">
            <a:extLst>
              <a:ext uri="{FF2B5EF4-FFF2-40B4-BE49-F238E27FC236}">
                <a16:creationId xmlns:a16="http://schemas.microsoft.com/office/drawing/2014/main" id="{89E6B3D4-BDCC-0E49-B23A-2397E697ACCC}"/>
              </a:ext>
            </a:extLst>
          </p:cNvPr>
          <p:cNvSpPr>
            <a:spLocks noGrp="1"/>
          </p:cNvSpPr>
          <p:nvPr>
            <p:ph type="body" sz="quarter" idx="10"/>
          </p:nvPr>
        </p:nvSpPr>
        <p:spPr/>
        <p:txBody>
          <a:bodyPr/>
          <a:lstStyle/>
          <a:p>
            <a:r>
              <a:rPr lang="en-US" dirty="0"/>
              <a:t>13 December of 2021</a:t>
            </a:r>
          </a:p>
        </p:txBody>
      </p:sp>
      <p:sp>
        <p:nvSpPr>
          <p:cNvPr id="4" name="Text Placeholder 2">
            <a:extLst>
              <a:ext uri="{FF2B5EF4-FFF2-40B4-BE49-F238E27FC236}">
                <a16:creationId xmlns:a16="http://schemas.microsoft.com/office/drawing/2014/main" id="{51C76B4B-1B67-8F4D-865E-E66227837ED5}"/>
              </a:ext>
            </a:extLst>
          </p:cNvPr>
          <p:cNvSpPr txBox="1">
            <a:spLocks/>
          </p:cNvSpPr>
          <p:nvPr/>
        </p:nvSpPr>
        <p:spPr>
          <a:xfrm>
            <a:off x="4389437" y="4213804"/>
            <a:ext cx="3413125" cy="26193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Didier Lopes, Grant Trewartha</a:t>
            </a:r>
          </a:p>
        </p:txBody>
      </p:sp>
    </p:spTree>
    <p:extLst>
      <p:ext uri="{BB962C8B-B14F-4D97-AF65-F5344CB8AC3E}">
        <p14:creationId xmlns:p14="http://schemas.microsoft.com/office/powerpoint/2010/main" val="167112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Signal Processing</a:t>
            </a:r>
          </a:p>
        </p:txBody>
      </p:sp>
      <p:pic>
        <p:nvPicPr>
          <p:cNvPr id="6" name="Picture 5" descr="A picture containing shoji, window, crossword puzzle, shrimp&#10;&#10;Description automatically generated">
            <a:extLst>
              <a:ext uri="{FF2B5EF4-FFF2-40B4-BE49-F238E27FC236}">
                <a16:creationId xmlns:a16="http://schemas.microsoft.com/office/drawing/2014/main" id="{51B18A6C-5550-194E-A6A3-A2B7EC90C8A5}"/>
              </a:ext>
            </a:extLst>
          </p:cNvPr>
          <p:cNvPicPr>
            <a:picLocks noChangeAspect="1"/>
          </p:cNvPicPr>
          <p:nvPr/>
        </p:nvPicPr>
        <p:blipFill>
          <a:blip r:embed="rId2"/>
          <a:stretch>
            <a:fillRect/>
          </a:stretch>
        </p:blipFill>
        <p:spPr>
          <a:xfrm>
            <a:off x="3493435" y="2262429"/>
            <a:ext cx="5432350" cy="4248098"/>
          </a:xfrm>
          <a:prstGeom prst="rect">
            <a:avLst/>
          </a:prstGeom>
        </p:spPr>
      </p:pic>
      <p:sp>
        <p:nvSpPr>
          <p:cNvPr id="8" name="TextBox 7">
            <a:extLst>
              <a:ext uri="{FF2B5EF4-FFF2-40B4-BE49-F238E27FC236}">
                <a16:creationId xmlns:a16="http://schemas.microsoft.com/office/drawing/2014/main" id="{7E48ED5B-AC1B-6A45-B866-981DF73E800B}"/>
              </a:ext>
            </a:extLst>
          </p:cNvPr>
          <p:cNvSpPr txBox="1"/>
          <p:nvPr/>
        </p:nvSpPr>
        <p:spPr>
          <a:xfrm>
            <a:off x="767443" y="1466927"/>
            <a:ext cx="10664652" cy="646331"/>
          </a:xfrm>
          <a:prstGeom prst="rect">
            <a:avLst/>
          </a:prstGeom>
          <a:noFill/>
        </p:spPr>
        <p:txBody>
          <a:bodyPr wrap="square">
            <a:spAutoFit/>
          </a:bodyPr>
          <a:lstStyle/>
          <a:p>
            <a:r>
              <a:rPr lang="en-GB" b="0" i="0" u="none" strike="noStrike" dirty="0">
                <a:effectLst/>
                <a:latin typeface="Arial" panose="020B0604020202020204" pitchFamily="34" charset="0"/>
              </a:rPr>
              <a:t>Raw IMU data against labelling from Signal Processing approach</a:t>
            </a:r>
            <a:r>
              <a:rPr lang="en-GB" dirty="0">
                <a:latin typeface="Arial" panose="020B0604020202020204" pitchFamily="34" charset="0"/>
              </a:rPr>
              <a:t> (r</a:t>
            </a:r>
            <a:r>
              <a:rPr lang="en-GB" b="0" i="0" u="none" strike="noStrike" dirty="0">
                <a:effectLst/>
                <a:latin typeface="Arial" panose="020B0604020202020204" pitchFamily="34" charset="0"/>
              </a:rPr>
              <a:t>ed background means no step, while green background means step).</a:t>
            </a:r>
            <a:endParaRPr lang="en-US" dirty="0"/>
          </a:p>
        </p:txBody>
      </p:sp>
    </p:spTree>
    <p:extLst>
      <p:ext uri="{BB962C8B-B14F-4D97-AF65-F5344CB8AC3E}">
        <p14:creationId xmlns:p14="http://schemas.microsoft.com/office/powerpoint/2010/main" val="3826155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SVM FOR CLASSIFICATION</a:t>
            </a:r>
          </a:p>
        </p:txBody>
      </p:sp>
      <p:sp>
        <p:nvSpPr>
          <p:cNvPr id="7" name="TextBox 6">
            <a:extLst>
              <a:ext uri="{FF2B5EF4-FFF2-40B4-BE49-F238E27FC236}">
                <a16:creationId xmlns:a16="http://schemas.microsoft.com/office/drawing/2014/main" id="{4481D658-BF96-814D-9900-493D4092CA6B}"/>
              </a:ext>
            </a:extLst>
          </p:cNvPr>
          <p:cNvSpPr txBox="1"/>
          <p:nvPr/>
        </p:nvSpPr>
        <p:spPr>
          <a:xfrm>
            <a:off x="542300" y="2013228"/>
            <a:ext cx="11107399" cy="2831544"/>
          </a:xfrm>
          <a:prstGeom prst="rect">
            <a:avLst/>
          </a:prstGeom>
          <a:noFill/>
        </p:spPr>
        <p:txBody>
          <a:bodyPr wrap="square">
            <a:spAutoFit/>
          </a:bodyPr>
          <a:lstStyle/>
          <a:p>
            <a:r>
              <a:rPr lang="en-GB" sz="2000" b="1" dirty="0"/>
              <a:t>SVM with RBF kernel</a:t>
            </a:r>
          </a:p>
          <a:p>
            <a:endParaRPr lang="en-GB" sz="2000" b="1" dirty="0"/>
          </a:p>
          <a:p>
            <a:pPr marL="342900" indent="-342900">
              <a:buFont typeface="Arial" panose="020B0604020202020204" pitchFamily="34" charset="0"/>
              <a:buChar char="•"/>
            </a:pPr>
            <a:r>
              <a:rPr lang="en-GB" sz="2000" dirty="0"/>
              <a:t>SVM works well with high dimensional data (6 IMU samples) because only uses a few of these points (called support vectors) to create this hyperplane (decision boundary) between classes.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SVM is ideal for binary classification problems.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RBF kernel allows to handle non-linear data.</a:t>
            </a:r>
          </a:p>
          <a:p>
            <a:pPr marL="342900" indent="-342900">
              <a:buFont typeface="Arial" panose="020B0604020202020204" pitchFamily="34" charset="0"/>
              <a:buChar char="•"/>
            </a:pPr>
            <a:endParaRPr lang="en-US" dirty="0"/>
          </a:p>
        </p:txBody>
      </p:sp>
      <p:sp>
        <p:nvSpPr>
          <p:cNvPr id="9" name="Text Placeholder 3">
            <a:extLst>
              <a:ext uri="{FF2B5EF4-FFF2-40B4-BE49-F238E27FC236}">
                <a16:creationId xmlns:a16="http://schemas.microsoft.com/office/drawing/2014/main" id="{93798B3B-DD28-5D41-9426-3607180D5C9E}"/>
              </a:ext>
            </a:extLst>
          </p:cNvPr>
          <p:cNvSpPr txBox="1">
            <a:spLocks/>
          </p:cNvSpPr>
          <p:nvPr/>
        </p:nvSpPr>
        <p:spPr>
          <a:xfrm>
            <a:off x="785732" y="985127"/>
            <a:ext cx="10646363" cy="454025"/>
          </a:xfrm>
          <a:prstGeom prst="rect">
            <a:avLst/>
          </a:prstGeom>
        </p:spPr>
        <p:txBody>
          <a:bodyPr/>
          <a:lstStyle>
            <a:lvl1pPr marL="9525" indent="-9525" algn="l" defTabSz="914400" rtl="0" eaLnBrk="1" latinLnBrk="0" hangingPunct="0">
              <a:lnSpc>
                <a:spcPct val="100000"/>
              </a:lnSpc>
              <a:spcBef>
                <a:spcPts val="0"/>
              </a:spcBef>
              <a:buFont typeface="Arial" panose="020B0604020202020204" pitchFamily="34" charset="0"/>
              <a:buNone/>
              <a:tabLst/>
              <a:defRPr sz="1600" b="1" i="0" kern="1200" spc="0" baseline="0">
                <a:solidFill>
                  <a:srgbClr val="F9008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Model Selection</a:t>
            </a:r>
          </a:p>
        </p:txBody>
      </p:sp>
    </p:spTree>
    <p:extLst>
      <p:ext uri="{BB962C8B-B14F-4D97-AF65-F5344CB8AC3E}">
        <p14:creationId xmlns:p14="http://schemas.microsoft.com/office/powerpoint/2010/main" val="3173609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SVM FOR CLASSIFICATION</a:t>
            </a:r>
          </a:p>
        </p:txBody>
      </p:sp>
      <p:sp>
        <p:nvSpPr>
          <p:cNvPr id="7" name="TextBox 6">
            <a:extLst>
              <a:ext uri="{FF2B5EF4-FFF2-40B4-BE49-F238E27FC236}">
                <a16:creationId xmlns:a16="http://schemas.microsoft.com/office/drawing/2014/main" id="{4481D658-BF96-814D-9900-493D4092CA6B}"/>
              </a:ext>
            </a:extLst>
          </p:cNvPr>
          <p:cNvSpPr txBox="1"/>
          <p:nvPr/>
        </p:nvSpPr>
        <p:spPr>
          <a:xfrm>
            <a:off x="542300" y="1705451"/>
            <a:ext cx="11107399" cy="3447098"/>
          </a:xfrm>
          <a:prstGeom prst="rect">
            <a:avLst/>
          </a:prstGeom>
          <a:noFill/>
        </p:spPr>
        <p:txBody>
          <a:bodyPr wrap="square">
            <a:spAutoFit/>
          </a:bodyPr>
          <a:lstStyle/>
          <a:p>
            <a:endParaRPr lang="en-GB" sz="2000" dirty="0"/>
          </a:p>
          <a:p>
            <a:r>
              <a:rPr lang="en-GB" sz="2000" b="1" dirty="0"/>
              <a:t>C and gamma hyperparameters</a:t>
            </a:r>
          </a:p>
          <a:p>
            <a:endParaRPr lang="en-GB" sz="2000" dirty="0"/>
          </a:p>
          <a:p>
            <a:pPr marL="342900" indent="-342900">
              <a:buFont typeface="Arial" panose="020B0604020202020204" pitchFamily="34" charset="0"/>
              <a:buChar char="•"/>
            </a:pPr>
            <a:r>
              <a:rPr lang="en-GB" sz="2000" dirty="0"/>
              <a:t>Given each dataset is rather large to perform grid search optimization on C and gamma, a subset of each of the datasets is used to extract these parameters.</a:t>
            </a:r>
          </a:p>
          <a:p>
            <a:endParaRPr lang="en-GB" sz="2000" dirty="0"/>
          </a:p>
          <a:p>
            <a:pPr marL="342900" indent="-342900">
              <a:buFont typeface="Arial" panose="020B0604020202020204" pitchFamily="34" charset="0"/>
              <a:buChar char="•"/>
            </a:pPr>
            <a:r>
              <a:rPr lang="en-GB" sz="2000" dirty="0"/>
              <a:t>Each dataset subset is now split: 80% for training data and 20% for validation.</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Thus, 80% of the data subset is used to apply SVM with different combinations of C and gamma over a 2D grid. The remaining 20% is used to test the logistic loss and assess optimal hyperparameters.</a:t>
            </a:r>
          </a:p>
          <a:p>
            <a:pPr marL="342900" indent="-342900">
              <a:buFont typeface="Arial" panose="020B0604020202020204" pitchFamily="34" charset="0"/>
              <a:buChar char="•"/>
            </a:pPr>
            <a:endParaRPr lang="en-US" dirty="0"/>
          </a:p>
        </p:txBody>
      </p:sp>
      <p:sp>
        <p:nvSpPr>
          <p:cNvPr id="9" name="Text Placeholder 3">
            <a:extLst>
              <a:ext uri="{FF2B5EF4-FFF2-40B4-BE49-F238E27FC236}">
                <a16:creationId xmlns:a16="http://schemas.microsoft.com/office/drawing/2014/main" id="{93798B3B-DD28-5D41-9426-3607180D5C9E}"/>
              </a:ext>
            </a:extLst>
          </p:cNvPr>
          <p:cNvSpPr txBox="1">
            <a:spLocks/>
          </p:cNvSpPr>
          <p:nvPr/>
        </p:nvSpPr>
        <p:spPr>
          <a:xfrm>
            <a:off x="785732" y="985127"/>
            <a:ext cx="10646363" cy="454025"/>
          </a:xfrm>
          <a:prstGeom prst="rect">
            <a:avLst/>
          </a:prstGeom>
        </p:spPr>
        <p:txBody>
          <a:bodyPr/>
          <a:lstStyle>
            <a:lvl1pPr marL="9525" indent="-9525" algn="l" defTabSz="914400" rtl="0" eaLnBrk="1" latinLnBrk="0" hangingPunct="0">
              <a:lnSpc>
                <a:spcPct val="100000"/>
              </a:lnSpc>
              <a:spcBef>
                <a:spcPts val="0"/>
              </a:spcBef>
              <a:buFont typeface="Arial" panose="020B0604020202020204" pitchFamily="34" charset="0"/>
              <a:buNone/>
              <a:tabLst/>
              <a:defRPr sz="1600" b="1" i="0" kern="1200" spc="0" baseline="0">
                <a:solidFill>
                  <a:srgbClr val="F9008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Hyperparameters Optimization</a:t>
            </a:r>
          </a:p>
        </p:txBody>
      </p:sp>
    </p:spTree>
    <p:extLst>
      <p:ext uri="{BB962C8B-B14F-4D97-AF65-F5344CB8AC3E}">
        <p14:creationId xmlns:p14="http://schemas.microsoft.com/office/powerpoint/2010/main" val="341960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SVM FOR CLASSIFICATION</a:t>
            </a:r>
          </a:p>
        </p:txBody>
      </p:sp>
      <p:sp>
        <p:nvSpPr>
          <p:cNvPr id="7" name="TextBox 6">
            <a:extLst>
              <a:ext uri="{FF2B5EF4-FFF2-40B4-BE49-F238E27FC236}">
                <a16:creationId xmlns:a16="http://schemas.microsoft.com/office/drawing/2014/main" id="{4481D658-BF96-814D-9900-493D4092CA6B}"/>
              </a:ext>
            </a:extLst>
          </p:cNvPr>
          <p:cNvSpPr txBox="1"/>
          <p:nvPr/>
        </p:nvSpPr>
        <p:spPr>
          <a:xfrm>
            <a:off x="542300" y="1705451"/>
            <a:ext cx="11107399" cy="3477875"/>
          </a:xfrm>
          <a:prstGeom prst="rect">
            <a:avLst/>
          </a:prstGeom>
          <a:noFill/>
        </p:spPr>
        <p:txBody>
          <a:bodyPr wrap="square">
            <a:spAutoFit/>
          </a:bodyPr>
          <a:lstStyle/>
          <a:p>
            <a:pPr marL="342900" indent="-342900">
              <a:buFont typeface="Arial" panose="020B0604020202020204" pitchFamily="34" charset="0"/>
              <a:buChar char="•"/>
            </a:pPr>
            <a:r>
              <a:rPr lang="en-GB" sz="2000" dirty="0"/>
              <a:t>80% of data is used for training and 20% is used for testing.</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Although the testing is done out-of-sample, given the nature of the data (where it comes from the same distribution) it is almost as if it was an in-sample.</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In our case this is ideal as we want each model to perform very well on its own dataset. We want each model to generalize well for that very specific type of data (runner style, speed and terrain).</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A 5-sample moving average is applied before assessing the classification of our model, this is to remove spurious samples. A small window needs to be selected to not introduce a delay in the recognition of a step.</a:t>
            </a:r>
          </a:p>
        </p:txBody>
      </p:sp>
      <p:sp>
        <p:nvSpPr>
          <p:cNvPr id="9" name="Text Placeholder 3">
            <a:extLst>
              <a:ext uri="{FF2B5EF4-FFF2-40B4-BE49-F238E27FC236}">
                <a16:creationId xmlns:a16="http://schemas.microsoft.com/office/drawing/2014/main" id="{93798B3B-DD28-5D41-9426-3607180D5C9E}"/>
              </a:ext>
            </a:extLst>
          </p:cNvPr>
          <p:cNvSpPr txBox="1">
            <a:spLocks/>
          </p:cNvSpPr>
          <p:nvPr/>
        </p:nvSpPr>
        <p:spPr>
          <a:xfrm>
            <a:off x="785732" y="985127"/>
            <a:ext cx="10646363" cy="454025"/>
          </a:xfrm>
          <a:prstGeom prst="rect">
            <a:avLst/>
          </a:prstGeom>
        </p:spPr>
        <p:txBody>
          <a:bodyPr/>
          <a:lstStyle>
            <a:lvl1pPr marL="9525" indent="-9525" algn="l" defTabSz="914400" rtl="0" eaLnBrk="1" latinLnBrk="0" hangingPunct="0">
              <a:lnSpc>
                <a:spcPct val="100000"/>
              </a:lnSpc>
              <a:spcBef>
                <a:spcPts val="0"/>
              </a:spcBef>
              <a:buFont typeface="Arial" panose="020B0604020202020204" pitchFamily="34" charset="0"/>
              <a:buNone/>
              <a:tabLst/>
              <a:defRPr sz="1600" b="1" i="0" kern="1200" spc="0" baseline="0">
                <a:solidFill>
                  <a:srgbClr val="F9008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Training and Testing</a:t>
            </a:r>
          </a:p>
        </p:txBody>
      </p:sp>
    </p:spTree>
    <p:extLst>
      <p:ext uri="{BB962C8B-B14F-4D97-AF65-F5344CB8AC3E}">
        <p14:creationId xmlns:p14="http://schemas.microsoft.com/office/powerpoint/2010/main" val="207144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SVM FOR CLASSIFICATION</a:t>
            </a:r>
          </a:p>
        </p:txBody>
      </p:sp>
      <p:sp>
        <p:nvSpPr>
          <p:cNvPr id="7" name="TextBox 6">
            <a:extLst>
              <a:ext uri="{FF2B5EF4-FFF2-40B4-BE49-F238E27FC236}">
                <a16:creationId xmlns:a16="http://schemas.microsoft.com/office/drawing/2014/main" id="{4481D658-BF96-814D-9900-493D4092CA6B}"/>
              </a:ext>
            </a:extLst>
          </p:cNvPr>
          <p:cNvSpPr txBox="1"/>
          <p:nvPr/>
        </p:nvSpPr>
        <p:spPr>
          <a:xfrm>
            <a:off x="555213" y="4369484"/>
            <a:ext cx="11107399" cy="1938992"/>
          </a:xfrm>
          <a:prstGeom prst="rect">
            <a:avLst/>
          </a:prstGeom>
          <a:noFill/>
        </p:spPr>
        <p:txBody>
          <a:bodyPr wrap="square">
            <a:spAutoFit/>
          </a:bodyPr>
          <a:lstStyle/>
          <a:p>
            <a:r>
              <a:rPr lang="en-GB" sz="2000" dirty="0"/>
              <a:t>Out of 39830 samples on the testing set (20% of original dataset), our SVM model had:</a:t>
            </a:r>
          </a:p>
          <a:p>
            <a:pPr marL="342900" indent="-342900">
              <a:buFont typeface="Arial" panose="020B0604020202020204" pitchFamily="34" charset="0"/>
              <a:buChar char="•"/>
            </a:pPr>
            <a:r>
              <a:rPr lang="en-GB" sz="2000" dirty="0"/>
              <a:t>376 false positives (detecting step when it wasn’t)</a:t>
            </a:r>
          </a:p>
          <a:p>
            <a:pPr marL="342900" indent="-342900">
              <a:buFont typeface="Arial" panose="020B0604020202020204" pitchFamily="34" charset="0"/>
              <a:buChar char="•"/>
            </a:pPr>
            <a:r>
              <a:rPr lang="en-GB" sz="2000" dirty="0"/>
              <a:t>213 false negatives (failing to recognize a step)</a:t>
            </a:r>
          </a:p>
          <a:p>
            <a:pPr marL="342900" indent="-342900">
              <a:buFont typeface="Arial" panose="020B0604020202020204" pitchFamily="34" charset="0"/>
              <a:buChar char="•"/>
            </a:pPr>
            <a:endParaRPr lang="en-GB" sz="2000" dirty="0"/>
          </a:p>
          <a:p>
            <a:r>
              <a:rPr lang="en-GB" sz="2000" dirty="0"/>
              <a:t>From the graph above this result is very positive given that the mislabelling always occurs at the boundary of a step / no-step detection. And since the sampling occurs very fast, we have some margin of error.</a:t>
            </a:r>
          </a:p>
        </p:txBody>
      </p:sp>
      <p:sp>
        <p:nvSpPr>
          <p:cNvPr id="9" name="Text Placeholder 3">
            <a:extLst>
              <a:ext uri="{FF2B5EF4-FFF2-40B4-BE49-F238E27FC236}">
                <a16:creationId xmlns:a16="http://schemas.microsoft.com/office/drawing/2014/main" id="{93798B3B-DD28-5D41-9426-3607180D5C9E}"/>
              </a:ext>
            </a:extLst>
          </p:cNvPr>
          <p:cNvSpPr txBox="1">
            <a:spLocks/>
          </p:cNvSpPr>
          <p:nvPr/>
        </p:nvSpPr>
        <p:spPr>
          <a:xfrm>
            <a:off x="785732" y="985127"/>
            <a:ext cx="10646363" cy="454025"/>
          </a:xfrm>
          <a:prstGeom prst="rect">
            <a:avLst/>
          </a:prstGeom>
        </p:spPr>
        <p:txBody>
          <a:bodyPr/>
          <a:lstStyle>
            <a:lvl1pPr marL="9525" indent="-9525" algn="l" defTabSz="914400" rtl="0" eaLnBrk="1" latinLnBrk="0" hangingPunct="0">
              <a:lnSpc>
                <a:spcPct val="100000"/>
              </a:lnSpc>
              <a:spcBef>
                <a:spcPts val="0"/>
              </a:spcBef>
              <a:buFont typeface="Arial" panose="020B0604020202020204" pitchFamily="34" charset="0"/>
              <a:buNone/>
              <a:tabLst/>
              <a:defRPr sz="1600" b="1" i="0" kern="1200" spc="0" baseline="0">
                <a:solidFill>
                  <a:srgbClr val="F9008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Results</a:t>
            </a:r>
          </a:p>
        </p:txBody>
      </p:sp>
      <p:pic>
        <p:nvPicPr>
          <p:cNvPr id="4" name="Picture 3" descr="A picture containing background pattern&#10;&#10;Description automatically generated">
            <a:extLst>
              <a:ext uri="{FF2B5EF4-FFF2-40B4-BE49-F238E27FC236}">
                <a16:creationId xmlns:a16="http://schemas.microsoft.com/office/drawing/2014/main" id="{65733B38-D291-AB4D-9579-43D1D4E1D9FA}"/>
              </a:ext>
            </a:extLst>
          </p:cNvPr>
          <p:cNvPicPr>
            <a:picLocks noChangeAspect="1"/>
          </p:cNvPicPr>
          <p:nvPr/>
        </p:nvPicPr>
        <p:blipFill>
          <a:blip r:embed="rId2"/>
          <a:stretch>
            <a:fillRect/>
          </a:stretch>
        </p:blipFill>
        <p:spPr>
          <a:xfrm>
            <a:off x="2196100" y="1519020"/>
            <a:ext cx="7799799" cy="2706053"/>
          </a:xfrm>
          <a:prstGeom prst="rect">
            <a:avLst/>
          </a:prstGeom>
        </p:spPr>
      </p:pic>
    </p:spTree>
    <p:extLst>
      <p:ext uri="{BB962C8B-B14F-4D97-AF65-F5344CB8AC3E}">
        <p14:creationId xmlns:p14="http://schemas.microsoft.com/office/powerpoint/2010/main" val="207726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ENSEMBLE SVM MODEL FOR STEP DETECTION</a:t>
            </a:r>
          </a:p>
        </p:txBody>
      </p:sp>
      <p:pic>
        <p:nvPicPr>
          <p:cNvPr id="5" name="Picture 4" descr="Diagram&#10;&#10;Description automatically generated">
            <a:extLst>
              <a:ext uri="{FF2B5EF4-FFF2-40B4-BE49-F238E27FC236}">
                <a16:creationId xmlns:a16="http://schemas.microsoft.com/office/drawing/2014/main" id="{C580D2B4-CB9D-AC43-82F8-84C45C639226}"/>
              </a:ext>
            </a:extLst>
          </p:cNvPr>
          <p:cNvPicPr>
            <a:picLocks noChangeAspect="1"/>
          </p:cNvPicPr>
          <p:nvPr/>
        </p:nvPicPr>
        <p:blipFill>
          <a:blip r:embed="rId2"/>
          <a:stretch>
            <a:fillRect/>
          </a:stretch>
        </p:blipFill>
        <p:spPr>
          <a:xfrm>
            <a:off x="2042405" y="1651079"/>
            <a:ext cx="8107190" cy="4221794"/>
          </a:xfrm>
          <a:prstGeom prst="rect">
            <a:avLst/>
          </a:prstGeom>
        </p:spPr>
      </p:pic>
      <p:sp>
        <p:nvSpPr>
          <p:cNvPr id="11" name="Text Placeholder 3">
            <a:extLst>
              <a:ext uri="{FF2B5EF4-FFF2-40B4-BE49-F238E27FC236}">
                <a16:creationId xmlns:a16="http://schemas.microsoft.com/office/drawing/2014/main" id="{0BD66094-B875-3344-AB22-A8F8650CED1E}"/>
              </a:ext>
            </a:extLst>
          </p:cNvPr>
          <p:cNvSpPr txBox="1">
            <a:spLocks/>
          </p:cNvSpPr>
          <p:nvPr/>
        </p:nvSpPr>
        <p:spPr>
          <a:xfrm>
            <a:off x="785732" y="985127"/>
            <a:ext cx="10646363" cy="454025"/>
          </a:xfrm>
          <a:prstGeom prst="rect">
            <a:avLst/>
          </a:prstGeom>
        </p:spPr>
        <p:txBody>
          <a:bodyPr/>
          <a:lstStyle>
            <a:lvl1pPr marL="9525" indent="-9525" algn="l" defTabSz="914400" rtl="0" eaLnBrk="1" latinLnBrk="0" hangingPunct="0">
              <a:lnSpc>
                <a:spcPct val="100000"/>
              </a:lnSpc>
              <a:spcBef>
                <a:spcPts val="0"/>
              </a:spcBef>
              <a:buFont typeface="Arial" panose="020B0604020202020204" pitchFamily="34" charset="0"/>
              <a:buNone/>
              <a:tabLst/>
              <a:defRPr sz="1600" b="1" i="0" kern="1200" spc="0" baseline="0">
                <a:solidFill>
                  <a:srgbClr val="F9008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Ensemble SVM model Architecture</a:t>
            </a:r>
          </a:p>
        </p:txBody>
      </p:sp>
    </p:spTree>
    <p:extLst>
      <p:ext uri="{BB962C8B-B14F-4D97-AF65-F5344CB8AC3E}">
        <p14:creationId xmlns:p14="http://schemas.microsoft.com/office/powerpoint/2010/main" val="115999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RESULTS AND ANALYSIS</a:t>
            </a:r>
          </a:p>
        </p:txBody>
      </p:sp>
      <p:pic>
        <p:nvPicPr>
          <p:cNvPr id="4" name="Picture 3" descr="Chart&#10;&#10;Description automatically generated">
            <a:extLst>
              <a:ext uri="{FF2B5EF4-FFF2-40B4-BE49-F238E27FC236}">
                <a16:creationId xmlns:a16="http://schemas.microsoft.com/office/drawing/2014/main" id="{EDE07E8E-3820-CC44-BA48-8F0090368965}"/>
              </a:ext>
            </a:extLst>
          </p:cNvPr>
          <p:cNvPicPr>
            <a:picLocks noChangeAspect="1"/>
          </p:cNvPicPr>
          <p:nvPr/>
        </p:nvPicPr>
        <p:blipFill>
          <a:blip r:embed="rId2"/>
          <a:stretch>
            <a:fillRect/>
          </a:stretch>
        </p:blipFill>
        <p:spPr>
          <a:xfrm>
            <a:off x="506287" y="3182792"/>
            <a:ext cx="11685713" cy="3135173"/>
          </a:xfrm>
          <a:prstGeom prst="rect">
            <a:avLst/>
          </a:prstGeom>
        </p:spPr>
      </p:pic>
      <p:sp>
        <p:nvSpPr>
          <p:cNvPr id="8" name="TextBox 7">
            <a:extLst>
              <a:ext uri="{FF2B5EF4-FFF2-40B4-BE49-F238E27FC236}">
                <a16:creationId xmlns:a16="http://schemas.microsoft.com/office/drawing/2014/main" id="{1443A0F8-24CD-8A42-B7F7-939C31AC6198}"/>
              </a:ext>
            </a:extLst>
          </p:cNvPr>
          <p:cNvSpPr txBox="1"/>
          <p:nvPr/>
        </p:nvSpPr>
        <p:spPr>
          <a:xfrm>
            <a:off x="506287" y="1151467"/>
            <a:ext cx="11179426" cy="2031325"/>
          </a:xfrm>
          <a:prstGeom prst="rect">
            <a:avLst/>
          </a:prstGeom>
          <a:noFill/>
        </p:spPr>
        <p:txBody>
          <a:bodyPr wrap="square">
            <a:spAutoFit/>
          </a:bodyPr>
          <a:lstStyle/>
          <a:p>
            <a:pPr marL="285750" indent="-285750">
              <a:buFont typeface="Arial" panose="020B0604020202020204" pitchFamily="34" charset="0"/>
              <a:buChar char="•"/>
            </a:pPr>
            <a:r>
              <a:rPr lang="en-US" dirty="0"/>
              <a:t>Since our data set is imbalanced (i.e. there are more samples being no-step than step samples) we need to choose an evaluation metric accordingly. For that reason, we'll use Geometric Mean (G-Mean) score, since this measure tries to maximize the accuracy on each of the classes while keeping their accuracies balanced.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G-Mean obtained on our test set was of 0.8756, which is a good results since it's close to 1.  For comparison, the G-mean obtained for the validation of one SVM model was of 0.9645, which is expected because the model was trained on such data set.</a:t>
            </a:r>
          </a:p>
        </p:txBody>
      </p:sp>
    </p:spTree>
    <p:extLst>
      <p:ext uri="{BB962C8B-B14F-4D97-AF65-F5344CB8AC3E}">
        <p14:creationId xmlns:p14="http://schemas.microsoft.com/office/powerpoint/2010/main" val="408387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DISCUSSION</a:t>
            </a:r>
          </a:p>
        </p:txBody>
      </p:sp>
      <p:sp>
        <p:nvSpPr>
          <p:cNvPr id="8" name="TextBox 7">
            <a:extLst>
              <a:ext uri="{FF2B5EF4-FFF2-40B4-BE49-F238E27FC236}">
                <a16:creationId xmlns:a16="http://schemas.microsoft.com/office/drawing/2014/main" id="{1443A0F8-24CD-8A42-B7F7-939C31AC6198}"/>
              </a:ext>
            </a:extLst>
          </p:cNvPr>
          <p:cNvSpPr txBox="1"/>
          <p:nvPr/>
        </p:nvSpPr>
        <p:spPr>
          <a:xfrm>
            <a:off x="767443" y="1788465"/>
            <a:ext cx="10620536" cy="2031325"/>
          </a:xfrm>
          <a:prstGeom prst="rect">
            <a:avLst/>
          </a:prstGeom>
          <a:noFill/>
        </p:spPr>
        <p:txBody>
          <a:bodyPr wrap="square">
            <a:spAutoFit/>
          </a:bodyPr>
          <a:lstStyle/>
          <a:p>
            <a:pPr marL="285750" indent="-285750">
              <a:buFont typeface="Arial" panose="020B0604020202020204" pitchFamily="34" charset="0"/>
              <a:buChar char="•"/>
            </a:pPr>
            <a:r>
              <a:rPr lang="en-GB" dirty="0"/>
              <a:t>The prediction for a single SVM was extremely accurate because the model was trained on data samples from that same run (i.e. distribution). On the other hand, the ensemble prediction didn’t train on data from that distribution, hence, making this problem much more complex.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Nonetheless, we believe that these results are rather good, as they show that the algorithm only struggles on the transition phases from step on the ground to step in the air, and vice-versa. This struggle could be caused by the signal processing technique used in the labelling of the data</a:t>
            </a:r>
            <a:endParaRPr lang="en-US" dirty="0"/>
          </a:p>
        </p:txBody>
      </p:sp>
    </p:spTree>
    <p:extLst>
      <p:ext uri="{BB962C8B-B14F-4D97-AF65-F5344CB8AC3E}">
        <p14:creationId xmlns:p14="http://schemas.microsoft.com/office/powerpoint/2010/main" val="367940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FUTURE WORK</a:t>
            </a:r>
          </a:p>
        </p:txBody>
      </p:sp>
      <p:sp>
        <p:nvSpPr>
          <p:cNvPr id="8" name="TextBox 7">
            <a:extLst>
              <a:ext uri="{FF2B5EF4-FFF2-40B4-BE49-F238E27FC236}">
                <a16:creationId xmlns:a16="http://schemas.microsoft.com/office/drawing/2014/main" id="{1443A0F8-24CD-8A42-B7F7-939C31AC6198}"/>
              </a:ext>
            </a:extLst>
          </p:cNvPr>
          <p:cNvSpPr txBox="1"/>
          <p:nvPr/>
        </p:nvSpPr>
        <p:spPr>
          <a:xfrm>
            <a:off x="767443" y="1347410"/>
            <a:ext cx="10620536" cy="3693319"/>
          </a:xfrm>
          <a:prstGeom prst="rect">
            <a:avLst/>
          </a:prstGeom>
          <a:noFill/>
        </p:spPr>
        <p:txBody>
          <a:bodyPr wrap="square">
            <a:spAutoFit/>
          </a:bodyPr>
          <a:lstStyle/>
          <a:p>
            <a:pPr marL="285750" indent="-285750">
              <a:buFont typeface="Arial" panose="020B0604020202020204" pitchFamily="34" charset="0"/>
              <a:buChar char="•"/>
            </a:pPr>
            <a:r>
              <a:rPr lang="en-GB" dirty="0"/>
              <a:t>Employ the data coming from the ”smart” insoles as an alternative ground-truth for determining step versus no-step conditions.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diversity of the data set can also be expanded to account for more surfaces, running speeds and styles.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Explore whether the characteristics of the PCA plot of IMU data can be used to categorize different running styles.</a:t>
            </a:r>
            <a:br>
              <a:rPr lang="en-GB" dirty="0"/>
            </a:br>
            <a:endParaRPr lang="en-GB" dirty="0"/>
          </a:p>
          <a:p>
            <a:pPr marL="285750" indent="-285750">
              <a:buFont typeface="Arial" panose="020B0604020202020204" pitchFamily="34" charset="0"/>
              <a:buChar char="•"/>
            </a:pPr>
            <a:r>
              <a:rPr lang="en-GB" dirty="0"/>
              <a:t>The exploration of different classification algorithms for the step detection problem, e.g. applying a long-short term memory (LTSM) neural network algorithm to exploit the time-dependency between samples.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Implement this proof-of-concept code on the production NURVV Run system, to test the prediction technique in a real-life scenario and consider computational time.</a:t>
            </a:r>
            <a:endParaRPr lang="en-US" dirty="0"/>
          </a:p>
        </p:txBody>
      </p:sp>
    </p:spTree>
    <p:extLst>
      <p:ext uri="{BB962C8B-B14F-4D97-AF65-F5344CB8AC3E}">
        <p14:creationId xmlns:p14="http://schemas.microsoft.com/office/powerpoint/2010/main" val="3621112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A21F-B3E8-0A45-ABC3-3EBB9B9DF6ED}"/>
              </a:ext>
            </a:extLst>
          </p:cNvPr>
          <p:cNvSpPr>
            <a:spLocks noGrp="1"/>
          </p:cNvSpPr>
          <p:nvPr>
            <p:ph type="title"/>
          </p:nvPr>
        </p:nvSpPr>
        <p:spPr>
          <a:xfrm>
            <a:off x="0" y="2083668"/>
            <a:ext cx="12192000" cy="1132144"/>
          </a:xfrm>
        </p:spPr>
        <p:txBody>
          <a:bodyPr/>
          <a:lstStyle/>
          <a:p>
            <a:pPr algn="ctr"/>
            <a:r>
              <a:rPr lang="en-US" dirty="0"/>
              <a:t>Thank you!</a:t>
            </a:r>
          </a:p>
        </p:txBody>
      </p:sp>
      <p:sp>
        <p:nvSpPr>
          <p:cNvPr id="3" name="Text Placeholder 2">
            <a:extLst>
              <a:ext uri="{FF2B5EF4-FFF2-40B4-BE49-F238E27FC236}">
                <a16:creationId xmlns:a16="http://schemas.microsoft.com/office/drawing/2014/main" id="{89E6B3D4-BDCC-0E49-B23A-2397E697ACCC}"/>
              </a:ext>
            </a:extLst>
          </p:cNvPr>
          <p:cNvSpPr>
            <a:spLocks noGrp="1"/>
          </p:cNvSpPr>
          <p:nvPr>
            <p:ph type="body" sz="quarter" idx="10"/>
          </p:nvPr>
        </p:nvSpPr>
        <p:spPr/>
        <p:txBody>
          <a:bodyPr/>
          <a:lstStyle/>
          <a:p>
            <a:r>
              <a:rPr lang="en-US" dirty="0"/>
              <a:t>13 December of 2021</a:t>
            </a:r>
          </a:p>
        </p:txBody>
      </p:sp>
      <p:sp>
        <p:nvSpPr>
          <p:cNvPr id="4" name="Text Placeholder 2">
            <a:extLst>
              <a:ext uri="{FF2B5EF4-FFF2-40B4-BE49-F238E27FC236}">
                <a16:creationId xmlns:a16="http://schemas.microsoft.com/office/drawing/2014/main" id="{51C76B4B-1B67-8F4D-865E-E66227837ED5}"/>
              </a:ext>
            </a:extLst>
          </p:cNvPr>
          <p:cNvSpPr txBox="1">
            <a:spLocks/>
          </p:cNvSpPr>
          <p:nvPr/>
        </p:nvSpPr>
        <p:spPr>
          <a:xfrm>
            <a:off x="1778041" y="3642189"/>
            <a:ext cx="9400853" cy="5842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All code will be made available at: </a:t>
            </a:r>
            <a:r>
              <a:rPr lang="en-US" sz="1800" dirty="0">
                <a:hlinkClick r:id="rId2"/>
              </a:rPr>
              <a:t>https://</a:t>
            </a:r>
            <a:r>
              <a:rPr lang="en-US" sz="1800" dirty="0" err="1">
                <a:hlinkClick r:id="rId2"/>
              </a:rPr>
              <a:t>github.com</a:t>
            </a:r>
            <a:r>
              <a:rPr lang="en-US" sz="1800" dirty="0">
                <a:hlinkClick r:id="rId2"/>
              </a:rPr>
              <a:t>/</a:t>
            </a:r>
            <a:r>
              <a:rPr lang="en-US" sz="1800" dirty="0" err="1">
                <a:hlinkClick r:id="rId2"/>
              </a:rPr>
              <a:t>DidierRLopes</a:t>
            </a:r>
            <a:r>
              <a:rPr lang="en-US" sz="1800" dirty="0">
                <a:hlinkClick r:id="rId2"/>
              </a:rPr>
              <a:t>/step-detection-ML</a:t>
            </a:r>
            <a:endParaRPr lang="en-US" sz="1800" dirty="0"/>
          </a:p>
        </p:txBody>
      </p:sp>
    </p:spTree>
    <p:extLst>
      <p:ext uri="{BB962C8B-B14F-4D97-AF65-F5344CB8AC3E}">
        <p14:creationId xmlns:p14="http://schemas.microsoft.com/office/powerpoint/2010/main" val="3343075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p:txBody>
          <a:bodyPr anchor="ctr"/>
          <a:lstStyle/>
          <a:p>
            <a:r>
              <a:rPr lang="en-GB" sz="3600" dirty="0"/>
              <a:t>NURVV TRACKERS AND DATA</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NURVV Trackers</a:t>
            </a:r>
          </a:p>
        </p:txBody>
      </p:sp>
      <p:pic>
        <p:nvPicPr>
          <p:cNvPr id="11" name="Picture 10" descr="A picture containing person, outdoor, feet&#10;&#10;Description automatically generated">
            <a:extLst>
              <a:ext uri="{FF2B5EF4-FFF2-40B4-BE49-F238E27FC236}">
                <a16:creationId xmlns:a16="http://schemas.microsoft.com/office/drawing/2014/main" id="{F068FCDE-5EEE-094C-B36C-F42EAAF64127}"/>
              </a:ext>
            </a:extLst>
          </p:cNvPr>
          <p:cNvPicPr>
            <a:picLocks noChangeAspect="1"/>
          </p:cNvPicPr>
          <p:nvPr/>
        </p:nvPicPr>
        <p:blipFill>
          <a:blip r:embed="rId2"/>
          <a:stretch>
            <a:fillRect/>
          </a:stretch>
        </p:blipFill>
        <p:spPr>
          <a:xfrm>
            <a:off x="1926912" y="3429000"/>
            <a:ext cx="8338176" cy="2771217"/>
          </a:xfrm>
          <a:prstGeom prst="rect">
            <a:avLst/>
          </a:prstGeom>
        </p:spPr>
      </p:pic>
      <p:sp>
        <p:nvSpPr>
          <p:cNvPr id="15" name="TextBox 14">
            <a:extLst>
              <a:ext uri="{FF2B5EF4-FFF2-40B4-BE49-F238E27FC236}">
                <a16:creationId xmlns:a16="http://schemas.microsoft.com/office/drawing/2014/main" id="{75273C0E-E414-CD4F-BE48-7FE3A34455CB}"/>
              </a:ext>
            </a:extLst>
          </p:cNvPr>
          <p:cNvSpPr txBox="1"/>
          <p:nvPr/>
        </p:nvSpPr>
        <p:spPr>
          <a:xfrm>
            <a:off x="785732" y="1504270"/>
            <a:ext cx="10402825" cy="2523768"/>
          </a:xfrm>
          <a:prstGeom prst="rect">
            <a:avLst/>
          </a:prstGeom>
          <a:noFill/>
        </p:spPr>
        <p:txBody>
          <a:bodyPr wrap="square">
            <a:spAutoFit/>
          </a:bodyPr>
          <a:lstStyle/>
          <a:p>
            <a:r>
              <a:rPr lang="en-GB" sz="2000" b="1" dirty="0"/>
              <a:t>NURVV Run is a foot-based wearable technology product for runners (</a:t>
            </a:r>
            <a:r>
              <a:rPr lang="en-GB" sz="2000" b="1" dirty="0">
                <a:hlinkClick r:id="rId3"/>
              </a:rPr>
              <a:t>www.nurvv.com</a:t>
            </a:r>
            <a:r>
              <a:rPr lang="en-GB" sz="2000" b="1" dirty="0"/>
              <a:t>) launched to the consumer market in early 2020.</a:t>
            </a:r>
          </a:p>
          <a:p>
            <a:endParaRPr lang="en-GB" sz="2000" b="1" dirty="0"/>
          </a:p>
          <a:p>
            <a:r>
              <a:rPr lang="en-GB" sz="2000" b="1" dirty="0"/>
              <a:t>NURVV Run hardware contains: </a:t>
            </a:r>
            <a:r>
              <a:rPr lang="en-GB" sz="2000" dirty="0"/>
              <a:t>2 thin smart insoles with 16 FSRs, a GNSS receiver, a barometer, a 6-axis IMU and a 3-axis high-G accelerometer.</a:t>
            </a:r>
          </a:p>
          <a:p>
            <a:pPr marL="342900" indent="-342900">
              <a:buFont typeface="Arial" panose="020B0604020202020204" pitchFamily="34" charset="0"/>
              <a:buChar char="•"/>
            </a:pPr>
            <a:endParaRPr lang="en-GB" sz="2000" b="1" dirty="0"/>
          </a:p>
          <a:p>
            <a:endParaRPr lang="en-GB" sz="2000"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21768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p:txBody>
          <a:bodyPr anchor="ctr"/>
          <a:lstStyle/>
          <a:p>
            <a:r>
              <a:rPr lang="en-GB" sz="3600"/>
              <a:t>NURVV TRACKERS AND DATA</a:t>
            </a:r>
            <a:endParaRPr lang="en-GB" sz="3600" dirty="0"/>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a:t>IMU Data Set</a:t>
            </a:r>
            <a:endParaRPr lang="en-GB" dirty="0"/>
          </a:p>
        </p:txBody>
      </p:sp>
      <p:pic>
        <p:nvPicPr>
          <p:cNvPr id="5" name="Picture 4">
            <a:extLst>
              <a:ext uri="{FF2B5EF4-FFF2-40B4-BE49-F238E27FC236}">
                <a16:creationId xmlns:a16="http://schemas.microsoft.com/office/drawing/2014/main" id="{48C985C4-6CAF-CE43-92D4-DC40410E00C2}"/>
              </a:ext>
            </a:extLst>
          </p:cNvPr>
          <p:cNvPicPr>
            <a:picLocks noChangeAspect="1"/>
          </p:cNvPicPr>
          <p:nvPr/>
        </p:nvPicPr>
        <p:blipFill>
          <a:blip r:embed="rId2"/>
          <a:stretch>
            <a:fillRect/>
          </a:stretch>
        </p:blipFill>
        <p:spPr>
          <a:xfrm>
            <a:off x="6090626" y="1439152"/>
            <a:ext cx="5579004" cy="4433721"/>
          </a:xfrm>
          <a:prstGeom prst="rect">
            <a:avLst/>
          </a:prstGeom>
        </p:spPr>
      </p:pic>
      <p:sp>
        <p:nvSpPr>
          <p:cNvPr id="9" name="TextBox 8">
            <a:extLst>
              <a:ext uri="{FF2B5EF4-FFF2-40B4-BE49-F238E27FC236}">
                <a16:creationId xmlns:a16="http://schemas.microsoft.com/office/drawing/2014/main" id="{66ED73D6-312D-9542-8672-08E04797EF3F}"/>
              </a:ext>
            </a:extLst>
          </p:cNvPr>
          <p:cNvSpPr txBox="1"/>
          <p:nvPr/>
        </p:nvSpPr>
        <p:spPr>
          <a:xfrm>
            <a:off x="522370" y="2086351"/>
            <a:ext cx="5387545" cy="3139321"/>
          </a:xfrm>
          <a:prstGeom prst="rect">
            <a:avLst/>
          </a:prstGeom>
          <a:noFill/>
        </p:spPr>
        <p:txBody>
          <a:bodyPr wrap="square">
            <a:spAutoFit/>
          </a:bodyPr>
          <a:lstStyle/>
          <a:p>
            <a:r>
              <a:rPr lang="en-GB" sz="1800" dirty="0"/>
              <a:t>For this work we will focus on </a:t>
            </a:r>
            <a:r>
              <a:rPr lang="en-GB" dirty="0"/>
              <a:t>the </a:t>
            </a:r>
            <a:r>
              <a:rPr lang="en-GB" dirty="0" err="1"/>
              <a:t>InvenSense</a:t>
            </a:r>
            <a:r>
              <a:rPr lang="en-GB" dirty="0"/>
              <a:t> ICM-20649 (i.e. </a:t>
            </a:r>
            <a:r>
              <a:rPr lang="en-GB" sz="1800" dirty="0"/>
              <a:t>6-axis IMU data sampled at 1125 Hz), which corresponds to the acceleration and angular velocity.</a:t>
            </a:r>
          </a:p>
          <a:p>
            <a:endParaRPr lang="en-GB" dirty="0"/>
          </a:p>
          <a:p>
            <a:r>
              <a:rPr lang="en-GB" sz="1800" dirty="0"/>
              <a:t>NURVV gave us access to 6 different datasets (distinct runners on different terrains with different shoes).</a:t>
            </a:r>
          </a:p>
          <a:p>
            <a:endParaRPr lang="en-GB" dirty="0"/>
          </a:p>
          <a:p>
            <a:r>
              <a:rPr lang="en-GB" sz="1800" dirty="0"/>
              <a:t>This data diversity can be seen on the right where we can see the behaviour of the 6-axis IMU samples at the moment of a step given by 3 different runs. Hence, showing the difficulty of the task we have at hands. </a:t>
            </a:r>
          </a:p>
        </p:txBody>
      </p:sp>
    </p:spTree>
    <p:extLst>
      <p:ext uri="{BB962C8B-B14F-4D97-AF65-F5344CB8AC3E}">
        <p14:creationId xmlns:p14="http://schemas.microsoft.com/office/powerpoint/2010/main" val="553522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p:txBody>
          <a:bodyPr anchor="ctr"/>
          <a:lstStyle/>
          <a:p>
            <a:r>
              <a:rPr lang="en-GB" sz="3600"/>
              <a:t>NURVV TRACKERS AND DATA</a:t>
            </a:r>
            <a:endParaRPr lang="en-GB" sz="3600" dirty="0"/>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a:t>IMU Data Set</a:t>
            </a:r>
            <a:endParaRPr lang="en-GB" dirty="0"/>
          </a:p>
        </p:txBody>
      </p:sp>
      <p:pic>
        <p:nvPicPr>
          <p:cNvPr id="6" name="Picture 5" descr="Chart, line chart&#10;&#10;Description automatically generated">
            <a:extLst>
              <a:ext uri="{FF2B5EF4-FFF2-40B4-BE49-F238E27FC236}">
                <a16:creationId xmlns:a16="http://schemas.microsoft.com/office/drawing/2014/main" id="{3A7EF0A3-5DCA-7343-B052-7C1167A48815}"/>
              </a:ext>
            </a:extLst>
          </p:cNvPr>
          <p:cNvPicPr>
            <a:picLocks noChangeAspect="1"/>
          </p:cNvPicPr>
          <p:nvPr/>
        </p:nvPicPr>
        <p:blipFill>
          <a:blip r:embed="rId2"/>
          <a:stretch>
            <a:fillRect/>
          </a:stretch>
        </p:blipFill>
        <p:spPr>
          <a:xfrm>
            <a:off x="2018740" y="3507220"/>
            <a:ext cx="8143769" cy="2571136"/>
          </a:xfrm>
          <a:prstGeom prst="rect">
            <a:avLst/>
          </a:prstGeom>
        </p:spPr>
      </p:pic>
      <p:sp>
        <p:nvSpPr>
          <p:cNvPr id="8" name="TextBox 7">
            <a:extLst>
              <a:ext uri="{FF2B5EF4-FFF2-40B4-BE49-F238E27FC236}">
                <a16:creationId xmlns:a16="http://schemas.microsoft.com/office/drawing/2014/main" id="{94A44BE5-F377-EE42-9FDF-353E881D1C98}"/>
              </a:ext>
            </a:extLst>
          </p:cNvPr>
          <p:cNvSpPr txBox="1"/>
          <p:nvPr/>
        </p:nvSpPr>
        <p:spPr>
          <a:xfrm>
            <a:off x="767444" y="1640499"/>
            <a:ext cx="10646362" cy="1477328"/>
          </a:xfrm>
          <a:prstGeom prst="rect">
            <a:avLst/>
          </a:prstGeom>
          <a:noFill/>
        </p:spPr>
        <p:txBody>
          <a:bodyPr wrap="square">
            <a:spAutoFit/>
          </a:bodyPr>
          <a:lstStyle/>
          <a:p>
            <a:r>
              <a:rPr lang="en-GB" dirty="0"/>
              <a:t>The IMU data has a sampling rate of 1125 Hz, which means that each data point gets sampled at approximately every 888.89</a:t>
            </a:r>
            <a:r>
              <a:rPr lang="el-GR" dirty="0"/>
              <a:t>μ</a:t>
            </a:r>
            <a:r>
              <a:rPr lang="en-GB" dirty="0"/>
              <a:t>s.</a:t>
            </a:r>
          </a:p>
          <a:p>
            <a:endParaRPr lang="en-GB" dirty="0"/>
          </a:p>
          <a:p>
            <a:r>
              <a:rPr lang="en-GB" dirty="0"/>
              <a:t>Given the problem we are facing, this fast-sampling rate is critical, because it ensures that no sensor oscillations are missed, and it gives some safe margin error for the sample classification problem.</a:t>
            </a:r>
            <a:endParaRPr lang="en-US" dirty="0"/>
          </a:p>
        </p:txBody>
      </p:sp>
    </p:spTree>
    <p:extLst>
      <p:ext uri="{BB962C8B-B14F-4D97-AF65-F5344CB8AC3E}">
        <p14:creationId xmlns:p14="http://schemas.microsoft.com/office/powerpoint/2010/main" val="301849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Exploratory Data Analysis</a:t>
            </a:r>
          </a:p>
        </p:txBody>
      </p:sp>
      <p:pic>
        <p:nvPicPr>
          <p:cNvPr id="5" name="Picture 4" descr="Chart, scatter chart&#10;&#10;Description automatically generated">
            <a:extLst>
              <a:ext uri="{FF2B5EF4-FFF2-40B4-BE49-F238E27FC236}">
                <a16:creationId xmlns:a16="http://schemas.microsoft.com/office/drawing/2014/main" id="{86C6EB8A-C501-2D42-9A47-7231C29A2139}"/>
              </a:ext>
            </a:extLst>
          </p:cNvPr>
          <p:cNvPicPr>
            <a:picLocks noChangeAspect="1"/>
          </p:cNvPicPr>
          <p:nvPr/>
        </p:nvPicPr>
        <p:blipFill>
          <a:blip r:embed="rId2"/>
          <a:stretch>
            <a:fillRect/>
          </a:stretch>
        </p:blipFill>
        <p:spPr>
          <a:xfrm>
            <a:off x="2148222" y="2401434"/>
            <a:ext cx="7884806" cy="3719591"/>
          </a:xfrm>
          <a:prstGeom prst="rect">
            <a:avLst/>
          </a:prstGeom>
        </p:spPr>
      </p:pic>
      <p:sp>
        <p:nvSpPr>
          <p:cNvPr id="7" name="TextBox 6">
            <a:extLst>
              <a:ext uri="{FF2B5EF4-FFF2-40B4-BE49-F238E27FC236}">
                <a16:creationId xmlns:a16="http://schemas.microsoft.com/office/drawing/2014/main" id="{5BBDE461-AA3C-7244-AEF8-48E760C24C10}"/>
              </a:ext>
            </a:extLst>
          </p:cNvPr>
          <p:cNvSpPr txBox="1"/>
          <p:nvPr/>
        </p:nvSpPr>
        <p:spPr>
          <a:xfrm>
            <a:off x="767444" y="1640499"/>
            <a:ext cx="10646362" cy="369332"/>
          </a:xfrm>
          <a:prstGeom prst="rect">
            <a:avLst/>
          </a:prstGeom>
          <a:noFill/>
        </p:spPr>
        <p:txBody>
          <a:bodyPr wrap="square">
            <a:spAutoFit/>
          </a:bodyPr>
          <a:lstStyle/>
          <a:p>
            <a:r>
              <a:rPr lang="en-GB" dirty="0"/>
              <a:t>Acceleration and angular velocity vectors in 3D as a function of time during the occurrence of a step.</a:t>
            </a:r>
            <a:endParaRPr lang="en-US" dirty="0"/>
          </a:p>
        </p:txBody>
      </p:sp>
    </p:spTree>
    <p:extLst>
      <p:ext uri="{BB962C8B-B14F-4D97-AF65-F5344CB8AC3E}">
        <p14:creationId xmlns:p14="http://schemas.microsoft.com/office/powerpoint/2010/main" val="3777082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Exploratory Data Analysis</a:t>
            </a:r>
          </a:p>
        </p:txBody>
      </p:sp>
      <p:pic>
        <p:nvPicPr>
          <p:cNvPr id="6" name="Picture 5" descr="A picture containing sky, flying, colorful, different&#10;&#10;Description automatically generated">
            <a:extLst>
              <a:ext uri="{FF2B5EF4-FFF2-40B4-BE49-F238E27FC236}">
                <a16:creationId xmlns:a16="http://schemas.microsoft.com/office/drawing/2014/main" id="{CC866523-2436-904D-BDBE-10F2B6906519}"/>
              </a:ext>
            </a:extLst>
          </p:cNvPr>
          <p:cNvPicPr>
            <a:picLocks noChangeAspect="1"/>
          </p:cNvPicPr>
          <p:nvPr/>
        </p:nvPicPr>
        <p:blipFill>
          <a:blip r:embed="rId2"/>
          <a:stretch>
            <a:fillRect/>
          </a:stretch>
        </p:blipFill>
        <p:spPr>
          <a:xfrm>
            <a:off x="2013759" y="2687750"/>
            <a:ext cx="8164482" cy="3424907"/>
          </a:xfrm>
          <a:prstGeom prst="rect">
            <a:avLst/>
          </a:prstGeom>
        </p:spPr>
      </p:pic>
      <p:sp>
        <p:nvSpPr>
          <p:cNvPr id="7" name="TextBox 6">
            <a:extLst>
              <a:ext uri="{FF2B5EF4-FFF2-40B4-BE49-F238E27FC236}">
                <a16:creationId xmlns:a16="http://schemas.microsoft.com/office/drawing/2014/main" id="{F02D2235-8BD2-C148-B6D4-E20A043876F7}"/>
              </a:ext>
            </a:extLst>
          </p:cNvPr>
          <p:cNvSpPr txBox="1"/>
          <p:nvPr/>
        </p:nvSpPr>
        <p:spPr>
          <a:xfrm>
            <a:off x="767444" y="1640499"/>
            <a:ext cx="10646362" cy="646331"/>
          </a:xfrm>
          <a:prstGeom prst="rect">
            <a:avLst/>
          </a:prstGeom>
          <a:noFill/>
        </p:spPr>
        <p:txBody>
          <a:bodyPr wrap="square">
            <a:spAutoFit/>
          </a:bodyPr>
          <a:lstStyle/>
          <a:p>
            <a:r>
              <a:rPr lang="en-GB" dirty="0"/>
              <a:t>PCA applied to acceleration and angular velocity as a function of time during the occurrence of a step. The arrows denote the flow of time.</a:t>
            </a:r>
            <a:endParaRPr lang="en-US" dirty="0"/>
          </a:p>
        </p:txBody>
      </p:sp>
    </p:spTree>
    <p:extLst>
      <p:ext uri="{BB962C8B-B14F-4D97-AF65-F5344CB8AC3E}">
        <p14:creationId xmlns:p14="http://schemas.microsoft.com/office/powerpoint/2010/main" val="4136423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Signal Processing</a:t>
            </a:r>
          </a:p>
        </p:txBody>
      </p:sp>
      <p:pic>
        <p:nvPicPr>
          <p:cNvPr id="5" name="Picture 4" descr="A picture containing text, shoji, window&#10;&#10;Description automatically generated">
            <a:extLst>
              <a:ext uri="{FF2B5EF4-FFF2-40B4-BE49-F238E27FC236}">
                <a16:creationId xmlns:a16="http://schemas.microsoft.com/office/drawing/2014/main" id="{7471EE91-9DB7-434A-B939-1A87882D732C}"/>
              </a:ext>
            </a:extLst>
          </p:cNvPr>
          <p:cNvPicPr>
            <a:picLocks noChangeAspect="1"/>
          </p:cNvPicPr>
          <p:nvPr/>
        </p:nvPicPr>
        <p:blipFill>
          <a:blip r:embed="rId2"/>
          <a:stretch>
            <a:fillRect/>
          </a:stretch>
        </p:blipFill>
        <p:spPr>
          <a:xfrm>
            <a:off x="3171258" y="1638216"/>
            <a:ext cx="5763724" cy="4571230"/>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5C93EEE-774C-8941-8D26-E5AFA12CA067}"/>
                  </a:ext>
                </a:extLst>
              </p:cNvPr>
              <p:cNvSpPr txBox="1"/>
              <p:nvPr/>
            </p:nvSpPr>
            <p:spPr>
              <a:xfrm>
                <a:off x="581489" y="2145890"/>
                <a:ext cx="2375900" cy="391261"/>
              </a:xfrm>
              <a:prstGeom prst="rect">
                <a:avLst/>
              </a:prstGeom>
              <a:noFill/>
            </p:spPr>
            <p:txBody>
              <a:bodyPr wrap="square">
                <a:spAutoFit/>
              </a:bodyPr>
              <a:lstStyle/>
              <a:p>
                <a:pPr algn="ct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𝑥</m:t>
                        </m:r>
                      </m:sub>
                    </m:sSub>
                    <m:r>
                      <a:rPr lang="en-GB" b="0" i="1" dirty="0" smtClean="0">
                        <a:latin typeface="Cambria Math" panose="02040503050406030204" pitchFamily="18" charset="0"/>
                      </a:rPr>
                      <m:t>(</m:t>
                    </m:r>
                    <m:r>
                      <a:rPr lang="en-GB" b="0" i="1" dirty="0" smtClean="0">
                        <a:latin typeface="Cambria Math" panose="02040503050406030204" pitchFamily="18" charset="0"/>
                      </a:rPr>
                      <m:t>𝑡</m:t>
                    </m:r>
                    <m:r>
                      <a:rPr lang="en-GB" b="0" i="1" dirty="0" smtClean="0">
                        <a:latin typeface="Cambria Math" panose="02040503050406030204" pitchFamily="18" charset="0"/>
                      </a:rPr>
                      <m:t>)</m:t>
                    </m:r>
                  </m:oMath>
                </a14:m>
                <a:r>
                  <a:rPr lang="en-US" dirty="0"/>
                  <a:t>,</a:t>
                </a:r>
                <a:r>
                  <a:rPr lang="en-GB" dirty="0"/>
                  <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𝑦</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m:t>
                    </m:r>
                  </m:oMath>
                </a14:m>
                <a:r>
                  <a:rPr lang="en-US" dirty="0"/>
                  <a:t>,</a:t>
                </a:r>
                <a:r>
                  <a:rPr lang="en-GB" dirty="0"/>
                  <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oMath>
                </a14:m>
                <a:endParaRPr lang="en-US" dirty="0"/>
              </a:p>
            </p:txBody>
          </p:sp>
        </mc:Choice>
        <mc:Fallback>
          <p:sp>
            <p:nvSpPr>
              <p:cNvPr id="10" name="TextBox 9">
                <a:extLst>
                  <a:ext uri="{FF2B5EF4-FFF2-40B4-BE49-F238E27FC236}">
                    <a16:creationId xmlns:a16="http://schemas.microsoft.com/office/drawing/2014/main" id="{75C93EEE-774C-8941-8D26-E5AFA12CA067}"/>
                  </a:ext>
                </a:extLst>
              </p:cNvPr>
              <p:cNvSpPr txBox="1">
                <a:spLocks noRot="1" noChangeAspect="1" noMove="1" noResize="1" noEditPoints="1" noAdjustHandles="1" noChangeArrowheads="1" noChangeShapeType="1" noTextEdit="1"/>
              </p:cNvSpPr>
              <p:nvPr/>
            </p:nvSpPr>
            <p:spPr>
              <a:xfrm>
                <a:off x="581489" y="2145890"/>
                <a:ext cx="2375900" cy="391261"/>
              </a:xfrm>
              <a:prstGeom prst="rect">
                <a:avLst/>
              </a:prstGeom>
              <a:blipFill>
                <a:blip r:embed="rId3"/>
                <a:stretch>
                  <a:fillRect t="-3125" b="-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386DF76-C399-E747-91E0-78823944437E}"/>
                  </a:ext>
                </a:extLst>
              </p:cNvPr>
              <p:cNvSpPr txBox="1"/>
              <p:nvPr/>
            </p:nvSpPr>
            <p:spPr>
              <a:xfrm>
                <a:off x="262991" y="3471280"/>
                <a:ext cx="2694398" cy="945259"/>
              </a:xfrm>
              <a:prstGeom prst="rect">
                <a:avLst/>
              </a:prstGeom>
              <a:noFill/>
            </p:spPr>
            <p:txBody>
              <a:bodyPr wrap="square">
                <a:spAutoFit/>
              </a:bodyPr>
              <a:lstStyle/>
              <a:p>
                <a:pPr algn="ct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𝑥</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i="1" dirty="0">
                            <a:latin typeface="Cambria Math" panose="02040503050406030204" pitchFamily="18" charset="0"/>
                          </a:rPr>
                          <m:t>𝑥</m:t>
                        </m:r>
                      </m:sub>
                    </m:sSub>
                    <m:r>
                      <a:rPr lang="en-GB" i="1" dirty="0">
                        <a:latin typeface="Cambria Math" panose="02040503050406030204" pitchFamily="18" charset="0"/>
                      </a:rPr>
                      <m:t>(</m:t>
                    </m:r>
                    <m:r>
                      <a:rPr lang="en-GB" i="1" dirty="0">
                        <a:latin typeface="Cambria Math" panose="02040503050406030204" pitchFamily="18" charset="0"/>
                      </a:rPr>
                      <m:t>𝑡</m:t>
                    </m:r>
                    <m:r>
                      <a:rPr lang="en-GB" b="0" i="1" dirty="0" smtClean="0">
                        <a:latin typeface="Cambria Math" panose="02040503050406030204" pitchFamily="18" charset="0"/>
                      </a:rPr>
                      <m:t>−1</m:t>
                    </m:r>
                    <m:r>
                      <a:rPr lang="en-GB" i="1" dirty="0">
                        <a:latin typeface="Cambria Math" panose="02040503050406030204" pitchFamily="18" charset="0"/>
                      </a:rPr>
                      <m:t>)</m:t>
                    </m:r>
                  </m:oMath>
                </a14:m>
                <a:r>
                  <a:rPr lang="en-US" dirty="0"/>
                  <a:t>,</a:t>
                </a:r>
              </a:p>
              <a:p>
                <a:pPr algn="ctr"/>
                <a:r>
                  <a:rPr lang="en-GB" dirty="0"/>
                  <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i="1" dirty="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r>
                          <a:rPr lang="en-GB" b="0" i="1" dirty="0" smtClean="0">
                            <a:latin typeface="Cambria Math" panose="02040503050406030204" pitchFamily="18" charset="0"/>
                          </a:rPr>
                          <m:t>−1</m:t>
                        </m:r>
                      </m:e>
                    </m:d>
                    <m:r>
                      <a:rPr lang="en-GB" b="0" i="1" dirty="0" smtClean="0">
                        <a:latin typeface="Cambria Math" panose="02040503050406030204" pitchFamily="18" charset="0"/>
                      </a:rPr>
                      <m:t>,</m:t>
                    </m:r>
                  </m:oMath>
                </a14:m>
                <a:r>
                  <a:rPr lang="en-GB" dirty="0"/>
                  <a:t> </a:t>
                </a:r>
              </a:p>
              <a:p>
                <a:pPr algn="ct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i="1" dirty="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r>
                            <a:rPr lang="en-GB" b="0" i="1" dirty="0" smtClean="0">
                              <a:latin typeface="Cambria Math" panose="02040503050406030204" pitchFamily="18" charset="0"/>
                            </a:rPr>
                            <m:t>−1</m:t>
                          </m:r>
                        </m:e>
                      </m:d>
                    </m:oMath>
                  </m:oMathPara>
                </a14:m>
                <a:br>
                  <a:rPr lang="en-GB" dirty="0"/>
                </a:br>
                <a:endParaRPr lang="en-US" dirty="0"/>
              </a:p>
            </p:txBody>
          </p:sp>
        </mc:Choice>
        <mc:Fallback>
          <p:sp>
            <p:nvSpPr>
              <p:cNvPr id="11" name="TextBox 10">
                <a:extLst>
                  <a:ext uri="{FF2B5EF4-FFF2-40B4-BE49-F238E27FC236}">
                    <a16:creationId xmlns:a16="http://schemas.microsoft.com/office/drawing/2014/main" id="{5386DF76-C399-E747-91E0-78823944437E}"/>
                  </a:ext>
                </a:extLst>
              </p:cNvPr>
              <p:cNvSpPr txBox="1">
                <a:spLocks noRot="1" noChangeAspect="1" noMove="1" noResize="1" noEditPoints="1" noAdjustHandles="1" noChangeArrowheads="1" noChangeShapeType="1" noTextEdit="1"/>
              </p:cNvSpPr>
              <p:nvPr/>
            </p:nvSpPr>
            <p:spPr>
              <a:xfrm>
                <a:off x="262991" y="3471280"/>
                <a:ext cx="2694398" cy="945259"/>
              </a:xfrm>
              <a:prstGeom prst="rect">
                <a:avLst/>
              </a:prstGeom>
              <a:blipFill>
                <a:blip r:embed="rId4"/>
                <a:stretch>
                  <a:fillRect t="-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9D7FFD2-7FAE-A847-9E3E-B6B911D0076A}"/>
                  </a:ext>
                </a:extLst>
              </p:cNvPr>
              <p:cNvSpPr txBox="1"/>
              <p:nvPr/>
            </p:nvSpPr>
            <p:spPr>
              <a:xfrm>
                <a:off x="9413553" y="2063954"/>
                <a:ext cx="2196958" cy="3912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𝑥</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m:t>
                      </m:r>
                      <m:r>
                        <m:rPr>
                          <m:nor/>
                        </m:rPr>
                        <a:rPr lang="en-US" dirty="0"/>
                        <m:t>,</m:t>
                      </m:r>
                      <m:r>
                        <m:rPr>
                          <m:nor/>
                        </m:rPr>
                        <a:rPr lang="en-GB" dirty="0"/>
                        <m:t> </m:t>
                      </m:r>
                      <m:sSub>
                        <m:sSubPr>
                          <m:ctrlPr>
                            <a:rPr lang="en-GB" i="1" dirty="0">
                              <a:latin typeface="Cambria Math" panose="02040503050406030204" pitchFamily="18" charset="0"/>
                            </a:rPr>
                          </m:ctrlPr>
                        </m:sSubPr>
                        <m:e>
                          <m:r>
                            <a:rPr lang="en-GB" i="1" dirty="0" smtClean="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𝑦</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m:t>
                      </m:r>
                      <m:r>
                        <m:rPr>
                          <m:nor/>
                        </m:rPr>
                        <a:rPr lang="en-US" dirty="0"/>
                        <m:t>,</m:t>
                      </m:r>
                      <m:r>
                        <m:rPr>
                          <m:nor/>
                        </m:rPr>
                        <a:rPr lang="en-GB" dirty="0"/>
                        <m:t> </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𝑧</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m:t>
                      </m:r>
                    </m:oMath>
                  </m:oMathPara>
                </a14:m>
                <a:endParaRPr lang="en-US" dirty="0"/>
              </a:p>
            </p:txBody>
          </p:sp>
        </mc:Choice>
        <mc:Fallback>
          <p:sp>
            <p:nvSpPr>
              <p:cNvPr id="13" name="TextBox 12">
                <a:extLst>
                  <a:ext uri="{FF2B5EF4-FFF2-40B4-BE49-F238E27FC236}">
                    <a16:creationId xmlns:a16="http://schemas.microsoft.com/office/drawing/2014/main" id="{19D7FFD2-7FAE-A847-9E3E-B6B911D0076A}"/>
                  </a:ext>
                </a:extLst>
              </p:cNvPr>
              <p:cNvSpPr txBox="1">
                <a:spLocks noRot="1" noChangeAspect="1" noMove="1" noResize="1" noEditPoints="1" noAdjustHandles="1" noChangeArrowheads="1" noChangeShapeType="1" noTextEdit="1"/>
              </p:cNvSpPr>
              <p:nvPr/>
            </p:nvSpPr>
            <p:spPr>
              <a:xfrm>
                <a:off x="9413553" y="2063954"/>
                <a:ext cx="2196958" cy="391261"/>
              </a:xfrm>
              <a:prstGeom prst="rect">
                <a:avLst/>
              </a:prstGeom>
              <a:blipFill>
                <a:blip r:embed="rId5"/>
                <a:stretch>
                  <a:fillRect t="-3125"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FD58FA0-4695-3D4A-9920-C373B787EEBC}"/>
                  </a:ext>
                </a:extLst>
              </p:cNvPr>
              <p:cNvSpPr txBox="1"/>
              <p:nvPr/>
            </p:nvSpPr>
            <p:spPr>
              <a:xfrm>
                <a:off x="8986154" y="3451202"/>
                <a:ext cx="2694398" cy="94525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𝑥</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𝑥</m:t>
                          </m:r>
                        </m:sub>
                      </m:sSub>
                      <m:r>
                        <a:rPr lang="en-GB" i="1" dirty="0">
                          <a:latin typeface="Cambria Math" panose="02040503050406030204" pitchFamily="18" charset="0"/>
                        </a:rPr>
                        <m:t>(</m:t>
                      </m:r>
                      <m:r>
                        <a:rPr lang="en-GB" i="1" dirty="0">
                          <a:latin typeface="Cambria Math" panose="02040503050406030204" pitchFamily="18" charset="0"/>
                        </a:rPr>
                        <m:t>𝑡</m:t>
                      </m:r>
                      <m:r>
                        <a:rPr lang="en-GB" b="0" i="1" dirty="0" smtClean="0">
                          <a:latin typeface="Cambria Math" panose="02040503050406030204" pitchFamily="18" charset="0"/>
                        </a:rPr>
                        <m:t>−1</m:t>
                      </m:r>
                      <m:r>
                        <a:rPr lang="en-GB" i="1" dirty="0">
                          <a:latin typeface="Cambria Math" panose="02040503050406030204" pitchFamily="18" charset="0"/>
                        </a:rPr>
                        <m:t>)</m:t>
                      </m:r>
                      <m:r>
                        <a:rPr lang="en-US" i="1" dirty="0" smtClean="0">
                          <a:latin typeface="Cambria Math" panose="02040503050406030204" pitchFamily="18" charset="0"/>
                        </a:rPr>
                        <m:t>,</m:t>
                      </m:r>
                    </m:oMath>
                  </m:oMathPara>
                </a14:m>
                <a:endParaRPr lang="en-US" dirty="0"/>
              </a:p>
              <a:p>
                <a:pPr algn="ctr"/>
                <a:r>
                  <a:rPr lang="en-GB" dirty="0"/>
                  <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r>
                          <a:rPr lang="en-GB" b="0" i="1" dirty="0" smtClean="0">
                            <a:latin typeface="Cambria Math" panose="02040503050406030204" pitchFamily="18" charset="0"/>
                          </a:rPr>
                          <m:t>−1</m:t>
                        </m:r>
                      </m:e>
                    </m:d>
                    <m:r>
                      <a:rPr lang="en-GB" b="0" i="1" dirty="0" smtClean="0">
                        <a:latin typeface="Cambria Math" panose="02040503050406030204" pitchFamily="18" charset="0"/>
                      </a:rPr>
                      <m:t>,</m:t>
                    </m:r>
                  </m:oMath>
                </a14:m>
                <a:r>
                  <a:rPr lang="en-GB" dirty="0"/>
                  <a:t> </a:t>
                </a:r>
              </a:p>
              <a:p>
                <a:pPr algn="ct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r>
                            <a:rPr lang="en-GB" b="0" i="1" dirty="0" smtClean="0">
                              <a:latin typeface="Cambria Math" panose="02040503050406030204" pitchFamily="18" charset="0"/>
                            </a:rPr>
                            <m:t>−1</m:t>
                          </m:r>
                        </m:e>
                      </m:d>
                    </m:oMath>
                  </m:oMathPara>
                </a14:m>
                <a:br>
                  <a:rPr lang="en-GB" dirty="0"/>
                </a:br>
                <a:endParaRPr lang="en-US" dirty="0"/>
              </a:p>
            </p:txBody>
          </p:sp>
        </mc:Choice>
        <mc:Fallback>
          <p:sp>
            <p:nvSpPr>
              <p:cNvPr id="14" name="TextBox 13">
                <a:extLst>
                  <a:ext uri="{FF2B5EF4-FFF2-40B4-BE49-F238E27FC236}">
                    <a16:creationId xmlns:a16="http://schemas.microsoft.com/office/drawing/2014/main" id="{EFD58FA0-4695-3D4A-9920-C373B787EEBC}"/>
                  </a:ext>
                </a:extLst>
              </p:cNvPr>
              <p:cNvSpPr txBox="1">
                <a:spLocks noRot="1" noChangeAspect="1" noMove="1" noResize="1" noEditPoints="1" noAdjustHandles="1" noChangeArrowheads="1" noChangeShapeType="1" noTextEdit="1"/>
              </p:cNvSpPr>
              <p:nvPr/>
            </p:nvSpPr>
            <p:spPr>
              <a:xfrm>
                <a:off x="8986154" y="3451202"/>
                <a:ext cx="2694398" cy="9452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EA30573-3938-834F-9D1C-CB30E599470C}"/>
                  </a:ext>
                </a:extLst>
              </p:cNvPr>
              <p:cNvSpPr txBox="1"/>
              <p:nvPr/>
            </p:nvSpPr>
            <p:spPr>
              <a:xfrm>
                <a:off x="-105595" y="4921607"/>
                <a:ext cx="3431569" cy="116993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rad>
                        <m:radPr>
                          <m:degHide m:val="on"/>
                          <m:ctrlPr>
                            <a:rPr lang="en-GB" b="0" i="1" smtClean="0">
                              <a:latin typeface="Cambria Math" panose="02040503050406030204" pitchFamily="18" charset="0"/>
                            </a:rPr>
                          </m:ctrlPr>
                        </m:radPr>
                        <m:deg/>
                        <m:e>
                          <m:eqArr>
                            <m:eqArrPr>
                              <m:ctrlPr>
                                <a:rPr lang="en-GB" i="1">
                                  <a:latin typeface="Cambria Math" panose="02040503050406030204" pitchFamily="18" charset="0"/>
                                </a:rPr>
                              </m:ctrlPr>
                            </m:eqArrPr>
                            <m:e>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i="1" dirty="0">
                                          <a:latin typeface="Cambria Math" panose="02040503050406030204" pitchFamily="18" charset="0"/>
                                        </a:rPr>
                                        <m:t>𝑥</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i="1" dirty="0">
                                          <a:latin typeface="Cambria Math" panose="02040503050406030204" pitchFamily="18" charset="0"/>
                                        </a:rPr>
                                        <m:t>𝑥</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
                              <m:r>
                                <a:rPr lang="en-GB" b="0" i="1" smtClean="0">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𝑦</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
                              <m:r>
                                <a:rPr lang="en-GB" b="0" i="1" smtClean="0">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𝑧</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qArr>
                        </m:e>
                      </m:rad>
                    </m:oMath>
                  </m:oMathPara>
                </a14:m>
                <a:endParaRPr lang="en-US" dirty="0"/>
              </a:p>
            </p:txBody>
          </p:sp>
        </mc:Choice>
        <mc:Fallback>
          <p:sp>
            <p:nvSpPr>
              <p:cNvPr id="15" name="TextBox 14">
                <a:extLst>
                  <a:ext uri="{FF2B5EF4-FFF2-40B4-BE49-F238E27FC236}">
                    <a16:creationId xmlns:a16="http://schemas.microsoft.com/office/drawing/2014/main" id="{7EA30573-3938-834F-9D1C-CB30E599470C}"/>
                  </a:ext>
                </a:extLst>
              </p:cNvPr>
              <p:cNvSpPr txBox="1">
                <a:spLocks noRot="1" noChangeAspect="1" noMove="1" noResize="1" noEditPoints="1" noAdjustHandles="1" noChangeArrowheads="1" noChangeShapeType="1" noTextEdit="1"/>
              </p:cNvSpPr>
              <p:nvPr/>
            </p:nvSpPr>
            <p:spPr>
              <a:xfrm>
                <a:off x="-105595" y="4921607"/>
                <a:ext cx="3431569" cy="116993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BF8B05B-315E-8F4F-A4A1-D16FA85ECE3E}"/>
                  </a:ext>
                </a:extLst>
              </p:cNvPr>
              <p:cNvSpPr txBox="1"/>
              <p:nvPr/>
            </p:nvSpPr>
            <p:spPr>
              <a:xfrm>
                <a:off x="8760288" y="4741677"/>
                <a:ext cx="3503488" cy="116993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𝐵</m:t>
                      </m:r>
                      <m:r>
                        <a:rPr lang="en-GB" b="0" i="1" smtClean="0">
                          <a:latin typeface="Cambria Math" panose="02040503050406030204" pitchFamily="18" charset="0"/>
                        </a:rPr>
                        <m:t>=</m:t>
                      </m:r>
                      <m:rad>
                        <m:radPr>
                          <m:degHide m:val="on"/>
                          <m:ctrlPr>
                            <a:rPr lang="en-GB" b="0" i="1" smtClean="0">
                              <a:latin typeface="Cambria Math" panose="02040503050406030204" pitchFamily="18" charset="0"/>
                            </a:rPr>
                          </m:ctrlPr>
                        </m:radPr>
                        <m:deg/>
                        <m:e>
                          <m:eqArr>
                            <m:eqArrPr>
                              <m:ctrlPr>
                                <a:rPr lang="en-GB" i="1">
                                  <a:latin typeface="Cambria Math" panose="02040503050406030204" pitchFamily="18" charset="0"/>
                                </a:rPr>
                              </m:ctrlPr>
                            </m:eqArrPr>
                            <m:e>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𝑥</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i="1" dirty="0">
                                          <a:latin typeface="Cambria Math" panose="02040503050406030204" pitchFamily="18" charset="0"/>
                                        </a:rPr>
                                        <m:t>𝑥</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
                              <m:r>
                                <a:rPr lang="en-GB" b="0" i="1" smtClean="0">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𝑦</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smtClean="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𝑦</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
                              <m:r>
                                <a:rPr lang="en-GB" b="0" i="1" smtClean="0">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𝑧</m:t>
                                      </m:r>
                                    </m:sub>
                                  </m:sSub>
                                  <m:d>
                                    <m:dPr>
                                      <m:ctrlPr>
                                        <a:rPr lang="en-GB" i="1" dirty="0">
                                          <a:latin typeface="Cambria Math" panose="02040503050406030204" pitchFamily="18" charset="0"/>
                                        </a:rPr>
                                      </m:ctrlPr>
                                    </m:dPr>
                                    <m:e>
                                      <m:r>
                                        <a:rPr lang="en-GB" i="1" dirty="0">
                                          <a:latin typeface="Cambria Math" panose="02040503050406030204" pitchFamily="18" charset="0"/>
                                        </a:rPr>
                                        <m:t>𝑡</m:t>
                                      </m:r>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ea typeface="Cambria Math" panose="02040503050406030204" pitchFamily="18" charset="0"/>
                                        </a:rPr>
                                        <m:t>𝜔</m:t>
                                      </m:r>
                                    </m:e>
                                    <m:sub>
                                      <m:r>
                                        <a:rPr lang="en-GB" b="0" i="1" dirty="0" smtClean="0">
                                          <a:latin typeface="Cambria Math" panose="02040503050406030204" pitchFamily="18" charset="0"/>
                                        </a:rPr>
                                        <m:t>𝑧</m:t>
                                      </m:r>
                                    </m:sub>
                                  </m:sSub>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−1)</m:t>
                                  </m:r>
                                  <m:r>
                                    <m:rPr>
                                      <m:nor/>
                                    </m:rPr>
                                    <a:rPr lang="en-US" dirty="0"/>
                                    <m:t> </m:t>
                                  </m:r>
                                  <m:r>
                                    <a:rPr lang="en-GB" i="1">
                                      <a:latin typeface="Cambria Math" panose="02040503050406030204" pitchFamily="18" charset="0"/>
                                    </a:rPr>
                                    <m:t>)</m:t>
                                  </m:r>
                                </m:e>
                                <m:sup>
                                  <m:r>
                                    <a:rPr lang="en-GB" i="1">
                                      <a:latin typeface="Cambria Math" panose="02040503050406030204" pitchFamily="18" charset="0"/>
                                    </a:rPr>
                                    <m:t>2</m:t>
                                  </m:r>
                                </m:sup>
                              </m:sSup>
                            </m:e>
                          </m:eqArr>
                        </m:e>
                      </m:rad>
                    </m:oMath>
                  </m:oMathPara>
                </a14:m>
                <a:endParaRPr lang="en-US" dirty="0"/>
              </a:p>
            </p:txBody>
          </p:sp>
        </mc:Choice>
        <mc:Fallback>
          <p:sp>
            <p:nvSpPr>
              <p:cNvPr id="17" name="TextBox 16">
                <a:extLst>
                  <a:ext uri="{FF2B5EF4-FFF2-40B4-BE49-F238E27FC236}">
                    <a16:creationId xmlns:a16="http://schemas.microsoft.com/office/drawing/2014/main" id="{4BF8B05B-315E-8F4F-A4A1-D16FA85ECE3E}"/>
                  </a:ext>
                </a:extLst>
              </p:cNvPr>
              <p:cNvSpPr txBox="1">
                <a:spLocks noRot="1" noChangeAspect="1" noMove="1" noResize="1" noEditPoints="1" noAdjustHandles="1" noChangeArrowheads="1" noChangeShapeType="1" noTextEdit="1"/>
              </p:cNvSpPr>
              <p:nvPr/>
            </p:nvSpPr>
            <p:spPr>
              <a:xfrm>
                <a:off x="8760288" y="4741677"/>
                <a:ext cx="3503488" cy="116993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357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Signal Processing</a:t>
            </a:r>
          </a:p>
        </p:txBody>
      </p:sp>
      <p:pic>
        <p:nvPicPr>
          <p:cNvPr id="6" name="Picture 5" descr="A picture containing shoji, building&#10;&#10;Description automatically generated">
            <a:extLst>
              <a:ext uri="{FF2B5EF4-FFF2-40B4-BE49-F238E27FC236}">
                <a16:creationId xmlns:a16="http://schemas.microsoft.com/office/drawing/2014/main" id="{95DF343C-1451-CA41-8C61-B9671D016C58}"/>
              </a:ext>
            </a:extLst>
          </p:cNvPr>
          <p:cNvPicPr>
            <a:picLocks noChangeAspect="1"/>
          </p:cNvPicPr>
          <p:nvPr/>
        </p:nvPicPr>
        <p:blipFill>
          <a:blip r:embed="rId2"/>
          <a:stretch>
            <a:fillRect/>
          </a:stretch>
        </p:blipFill>
        <p:spPr>
          <a:xfrm>
            <a:off x="4521605" y="1834159"/>
            <a:ext cx="7298207" cy="403871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F5457C1-2452-D349-A2A7-288C7C953DE4}"/>
                  </a:ext>
                </a:extLst>
              </p:cNvPr>
              <p:cNvSpPr txBox="1"/>
              <p:nvPr/>
            </p:nvSpPr>
            <p:spPr>
              <a:xfrm>
                <a:off x="489024" y="2162932"/>
                <a:ext cx="3456254" cy="796885"/>
              </a:xfrm>
              <a:prstGeom prst="rect">
                <a:avLst/>
              </a:prstGeom>
              <a:noFill/>
            </p:spPr>
            <p:txBody>
              <a:bodyPr wrap="square">
                <a:spAutoFit/>
              </a:bodyPr>
              <a:lstStyle/>
              <a:p>
                <a:pPr algn="ctr"/>
                <a14:m>
                  <m:oMath xmlns:m="http://schemas.openxmlformats.org/officeDocument/2006/math">
                    <m:r>
                      <m:rPr>
                        <m:sty m:val="p"/>
                      </m:rPr>
                      <a:rPr lang="en-GB" b="0" i="0" smtClean="0">
                        <a:latin typeface="Cambria Math" panose="02040503050406030204" pitchFamily="18" charset="0"/>
                      </a:rPr>
                      <m:t>X</m:t>
                    </m:r>
                    <m:r>
                      <a:rPr lang="en-GB" i="1">
                        <a:latin typeface="Cambria Math" panose="02040503050406030204" pitchFamily="18" charset="0"/>
                      </a:rPr>
                      <m:t> = </m:t>
                    </m:r>
                    <m:f>
                      <m:fPr>
                        <m:ctrlPr>
                          <a:rPr lang="en-GB" b="0" i="1" smtClean="0">
                            <a:latin typeface="Cambria Math" panose="02040503050406030204" pitchFamily="18" charset="0"/>
                          </a:rPr>
                        </m:ctrlPr>
                      </m:fPr>
                      <m:num>
                        <m:r>
                          <a:rPr lang="en-GB" b="0" i="1" smtClean="0">
                            <a:latin typeface="Cambria Math" panose="02040503050406030204" pitchFamily="18" charset="0"/>
                          </a:rPr>
                          <m:t>𝐴</m:t>
                        </m:r>
                        <m:r>
                          <a:rPr lang="en-GB" b="0" i="1" smtClean="0">
                            <a:latin typeface="Cambria Math" panose="02040503050406030204" pitchFamily="18" charset="0"/>
                          </a:rPr>
                          <m:t> − </m:t>
                        </m:r>
                        <m:sSub>
                          <m:sSubPr>
                            <m:ctrlPr>
                              <a:rPr lang="en-GB" b="0" i="1" smtClean="0">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b="0" i="1" smtClean="0">
                                <a:latin typeface="Cambria Math" panose="02040503050406030204" pitchFamily="18" charset="0"/>
                              </a:rPr>
                              <m:t>𝐴</m:t>
                            </m:r>
                          </m:sub>
                        </m:sSub>
                      </m:num>
                      <m:den>
                        <m:sSub>
                          <m:sSubPr>
                            <m:ctrlPr>
                              <a:rPr lang="en-GB" i="1">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i="1">
                                <a:latin typeface="Cambria Math" panose="02040503050406030204" pitchFamily="18" charset="0"/>
                              </a:rPr>
                              <m:t>𝐴</m:t>
                            </m:r>
                          </m:sub>
                        </m:sSub>
                      </m:den>
                    </m:f>
                  </m:oMath>
                </a14:m>
                <a:r>
                  <a:rPr lang="en-US" dirty="0"/>
                  <a:t>, 	</a:t>
                </a:r>
                <a:r>
                  <a:rPr lang="en-GB" dirty="0"/>
                  <a:t> </a:t>
                </a:r>
                <a14:m>
                  <m:oMath xmlns:m="http://schemas.openxmlformats.org/officeDocument/2006/math">
                    <m:r>
                      <a:rPr lang="en-GB" b="0" i="1" smtClean="0">
                        <a:latin typeface="Cambria Math" panose="02040503050406030204" pitchFamily="18" charset="0"/>
                      </a:rPr>
                      <m:t>𝑌</m:t>
                    </m:r>
                  </m:oMath>
                </a14:m>
                <a:r>
                  <a:rPr lang="en-GB" dirty="0"/>
                  <a:t> </a:t>
                </a:r>
                <a14:m>
                  <m:oMath xmlns:m="http://schemas.openxmlformats.org/officeDocument/2006/math">
                    <m:r>
                      <a:rPr lang="en-GB" i="1">
                        <a:latin typeface="Cambria Math" panose="02040503050406030204" pitchFamily="18" charset="0"/>
                      </a:rPr>
                      <m:t>= </m:t>
                    </m:r>
                    <m:f>
                      <m:fPr>
                        <m:ctrlPr>
                          <a:rPr lang="en-GB" i="1">
                            <a:latin typeface="Cambria Math" panose="02040503050406030204" pitchFamily="18" charset="0"/>
                          </a:rPr>
                        </m:ctrlPr>
                      </m:fPr>
                      <m:num>
                        <m:r>
                          <a:rPr lang="en-GB" b="0" i="1" smtClean="0">
                            <a:latin typeface="Cambria Math" panose="02040503050406030204" pitchFamily="18" charset="0"/>
                          </a:rPr>
                          <m:t>𝐵</m:t>
                        </m:r>
                        <m:r>
                          <a:rPr lang="en-GB" i="1">
                            <a:latin typeface="Cambria Math" panose="02040503050406030204" pitchFamily="18" charset="0"/>
                          </a:rPr>
                          <m:t> −</m:t>
                        </m:r>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b="0" i="1" smtClean="0">
                                <a:latin typeface="Cambria Math" panose="02040503050406030204" pitchFamily="18" charset="0"/>
                                <a:ea typeface="Cambria Math" panose="02040503050406030204" pitchFamily="18" charset="0"/>
                              </a:rPr>
                              <m:t>𝐵</m:t>
                            </m:r>
                          </m:sub>
                        </m:sSub>
                      </m:num>
                      <m:den>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𝐵</m:t>
                            </m:r>
                          </m:sub>
                        </m:sSub>
                      </m:den>
                    </m:f>
                  </m:oMath>
                </a14:m>
                <a:endParaRPr lang="en-US" dirty="0"/>
              </a:p>
              <a:p>
                <a:pPr algn="ctr"/>
                <a:endParaRPr lang="en-US" dirty="0"/>
              </a:p>
            </p:txBody>
          </p:sp>
        </mc:Choice>
        <mc:Fallback>
          <p:sp>
            <p:nvSpPr>
              <p:cNvPr id="7" name="TextBox 6">
                <a:extLst>
                  <a:ext uri="{FF2B5EF4-FFF2-40B4-BE49-F238E27FC236}">
                    <a16:creationId xmlns:a16="http://schemas.microsoft.com/office/drawing/2014/main" id="{DF5457C1-2452-D349-A2A7-288C7C953DE4}"/>
                  </a:ext>
                </a:extLst>
              </p:cNvPr>
              <p:cNvSpPr txBox="1">
                <a:spLocks noRot="1" noChangeAspect="1" noMove="1" noResize="1" noEditPoints="1" noAdjustHandles="1" noChangeArrowheads="1" noChangeShapeType="1" noTextEdit="1"/>
              </p:cNvSpPr>
              <p:nvPr/>
            </p:nvSpPr>
            <p:spPr>
              <a:xfrm>
                <a:off x="489024" y="2162932"/>
                <a:ext cx="3456254" cy="7968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6D72711-43B5-EA41-AAC3-9419AA1AAE59}"/>
                  </a:ext>
                </a:extLst>
              </p:cNvPr>
              <p:cNvSpPr txBox="1"/>
              <p:nvPr/>
            </p:nvSpPr>
            <p:spPr>
              <a:xfrm>
                <a:off x="489024" y="2869013"/>
                <a:ext cx="3456254" cy="6090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𝑍</m:t>
                      </m:r>
                      <m:r>
                        <a:rPr lang="en-GB" i="1">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𝑌</m:t>
                          </m:r>
                        </m:num>
                        <m:den>
                          <m:r>
                            <a:rPr lang="en-GB" b="0" i="1" smtClean="0">
                              <a:latin typeface="Cambria Math" panose="02040503050406030204" pitchFamily="18" charset="0"/>
                            </a:rPr>
                            <m:t>2</m:t>
                          </m:r>
                        </m:den>
                      </m:f>
                    </m:oMath>
                  </m:oMathPara>
                </a14:m>
                <a:endParaRPr lang="en-US" dirty="0"/>
              </a:p>
            </p:txBody>
          </p:sp>
        </mc:Choice>
        <mc:Fallback>
          <p:sp>
            <p:nvSpPr>
              <p:cNvPr id="8" name="TextBox 7">
                <a:extLst>
                  <a:ext uri="{FF2B5EF4-FFF2-40B4-BE49-F238E27FC236}">
                    <a16:creationId xmlns:a16="http://schemas.microsoft.com/office/drawing/2014/main" id="{16D72711-43B5-EA41-AAC3-9419AA1AAE59}"/>
                  </a:ext>
                </a:extLst>
              </p:cNvPr>
              <p:cNvSpPr txBox="1">
                <a:spLocks noRot="1" noChangeAspect="1" noMove="1" noResize="1" noEditPoints="1" noAdjustHandles="1" noChangeArrowheads="1" noChangeShapeType="1" noTextEdit="1"/>
              </p:cNvSpPr>
              <p:nvPr/>
            </p:nvSpPr>
            <p:spPr>
              <a:xfrm>
                <a:off x="489024" y="2869013"/>
                <a:ext cx="3456254" cy="609077"/>
              </a:xfrm>
              <a:prstGeom prst="rect">
                <a:avLst/>
              </a:prstGeom>
              <a:blipFill>
                <a:blip r:embed="rId4"/>
                <a:stretch>
                  <a:fillRect b="-20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9C8ECBD-375E-D246-95A6-FDC684D24724}"/>
                  </a:ext>
                </a:extLst>
              </p:cNvPr>
              <p:cNvSpPr txBox="1"/>
              <p:nvPr/>
            </p:nvSpPr>
            <p:spPr>
              <a:xfrm>
                <a:off x="489024" y="4484783"/>
                <a:ext cx="345625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r>
                        <a:rPr lang="en-GB" b="0" i="1" smtClean="0">
                          <a:latin typeface="Cambria Math" panose="02040503050406030204" pitchFamily="18" charset="0"/>
                        </a:rPr>
                        <m:t>𝑧</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r>
                        <a:rPr lang="en-GB" b="0" i="1" smtClean="0">
                          <a:latin typeface="Cambria Math" panose="02040503050406030204" pitchFamily="18" charset="0"/>
                        </a:rPr>
                        <m:t>𝑔</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89C8ECBD-375E-D246-95A6-FDC684D24724}"/>
                  </a:ext>
                </a:extLst>
              </p:cNvPr>
              <p:cNvSpPr txBox="1">
                <a:spLocks noRot="1" noChangeAspect="1" noMove="1" noResize="1" noEditPoints="1" noAdjustHandles="1" noChangeArrowheads="1" noChangeShapeType="1" noTextEdit="1"/>
              </p:cNvSpPr>
              <p:nvPr/>
            </p:nvSpPr>
            <p:spPr>
              <a:xfrm>
                <a:off x="489024" y="4484783"/>
                <a:ext cx="3456254" cy="369332"/>
              </a:xfrm>
              <a:prstGeom prst="rect">
                <a:avLst/>
              </a:prstGeom>
              <a:blipFill>
                <a:blip r:embed="rId5"/>
                <a:stretch>
                  <a:fillRect b="-1333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70A1565-BF8A-5449-AE99-875FF4586302}"/>
              </a:ext>
            </a:extLst>
          </p:cNvPr>
          <p:cNvSpPr txBox="1"/>
          <p:nvPr/>
        </p:nvSpPr>
        <p:spPr>
          <a:xfrm>
            <a:off x="372188" y="5003056"/>
            <a:ext cx="3737475" cy="646331"/>
          </a:xfrm>
          <a:prstGeom prst="rect">
            <a:avLst/>
          </a:prstGeom>
          <a:noFill/>
        </p:spPr>
        <p:txBody>
          <a:bodyPr wrap="square">
            <a:spAutoFit/>
          </a:bodyPr>
          <a:lstStyle/>
          <a:p>
            <a:r>
              <a:rPr lang="en-GB" dirty="0"/>
              <a:t>Where g(t) is a rectangular pulse of 40 samples with magnitudes of 1/40.</a:t>
            </a:r>
            <a:endParaRPr lang="en-US" dirty="0"/>
          </a:p>
        </p:txBody>
      </p:sp>
    </p:spTree>
    <p:extLst>
      <p:ext uri="{BB962C8B-B14F-4D97-AF65-F5344CB8AC3E}">
        <p14:creationId xmlns:p14="http://schemas.microsoft.com/office/powerpoint/2010/main" val="2159453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1825-0651-4013-8CB1-874B6508595E}"/>
              </a:ext>
            </a:extLst>
          </p:cNvPr>
          <p:cNvSpPr>
            <a:spLocks noGrp="1"/>
          </p:cNvSpPr>
          <p:nvPr>
            <p:ph type="title"/>
          </p:nvPr>
        </p:nvSpPr>
        <p:spPr>
          <a:xfrm>
            <a:off x="767443" y="347473"/>
            <a:ext cx="11107399" cy="557786"/>
          </a:xfrm>
        </p:spPr>
        <p:txBody>
          <a:bodyPr anchor="ctr"/>
          <a:lstStyle/>
          <a:p>
            <a:r>
              <a:rPr lang="en-GB" sz="3600" dirty="0"/>
              <a:t>LABELLING DATA FOR A SUPERVISED PROBLEM</a:t>
            </a:r>
          </a:p>
        </p:txBody>
      </p:sp>
      <p:sp>
        <p:nvSpPr>
          <p:cNvPr id="4" name="Text Placeholder 3">
            <a:extLst>
              <a:ext uri="{FF2B5EF4-FFF2-40B4-BE49-F238E27FC236}">
                <a16:creationId xmlns:a16="http://schemas.microsoft.com/office/drawing/2014/main" id="{F248B7A9-618A-4CE4-B3C6-B3586D707C64}"/>
              </a:ext>
            </a:extLst>
          </p:cNvPr>
          <p:cNvSpPr>
            <a:spLocks noGrp="1"/>
          </p:cNvSpPr>
          <p:nvPr>
            <p:ph type="body" sz="quarter" idx="16"/>
          </p:nvPr>
        </p:nvSpPr>
        <p:spPr/>
        <p:txBody>
          <a:bodyPr/>
          <a:lstStyle/>
          <a:p>
            <a:r>
              <a:rPr lang="en-GB" dirty="0"/>
              <a:t>Signal Processing</a:t>
            </a:r>
          </a:p>
        </p:txBody>
      </p:sp>
      <p:pic>
        <p:nvPicPr>
          <p:cNvPr id="5" name="Picture 4" descr="Chart&#10;&#10;Description automatically generated">
            <a:extLst>
              <a:ext uri="{FF2B5EF4-FFF2-40B4-BE49-F238E27FC236}">
                <a16:creationId xmlns:a16="http://schemas.microsoft.com/office/drawing/2014/main" id="{D9E93C7C-B935-E34B-BDE4-3FD2E68E77C4}"/>
              </a:ext>
            </a:extLst>
          </p:cNvPr>
          <p:cNvPicPr>
            <a:picLocks noChangeAspect="1"/>
          </p:cNvPicPr>
          <p:nvPr/>
        </p:nvPicPr>
        <p:blipFill>
          <a:blip r:embed="rId2"/>
          <a:stretch>
            <a:fillRect/>
          </a:stretch>
        </p:blipFill>
        <p:spPr>
          <a:xfrm>
            <a:off x="4420165" y="1927699"/>
            <a:ext cx="7323198" cy="3945174"/>
          </a:xfrm>
          <a:prstGeom prst="rect">
            <a:avLst/>
          </a:prstGeom>
        </p:spPr>
      </p:pic>
      <p:sp>
        <p:nvSpPr>
          <p:cNvPr id="8" name="TextBox 7">
            <a:extLst>
              <a:ext uri="{FF2B5EF4-FFF2-40B4-BE49-F238E27FC236}">
                <a16:creationId xmlns:a16="http://schemas.microsoft.com/office/drawing/2014/main" id="{6848610B-0794-E447-A866-038A8E0C9428}"/>
              </a:ext>
            </a:extLst>
          </p:cNvPr>
          <p:cNvSpPr txBox="1"/>
          <p:nvPr/>
        </p:nvSpPr>
        <p:spPr>
          <a:xfrm>
            <a:off x="346752" y="2179554"/>
            <a:ext cx="4194425" cy="3693319"/>
          </a:xfrm>
          <a:prstGeom prst="rect">
            <a:avLst/>
          </a:prstGeom>
          <a:noFill/>
        </p:spPr>
        <p:txBody>
          <a:bodyPr wrap="square">
            <a:spAutoFit/>
          </a:bodyPr>
          <a:lstStyle/>
          <a:p>
            <a:r>
              <a:rPr lang="en-GB" dirty="0"/>
              <a:t>On the signal f(t) generated a value of 0.3</a:t>
            </a:r>
          </a:p>
          <a:p>
            <a:r>
              <a:rPr lang="en-GB" dirty="0"/>
              <a:t>was used as a threshold to classify step vs no-step.</a:t>
            </a:r>
          </a:p>
          <a:p>
            <a:endParaRPr lang="en-GB" dirty="0"/>
          </a:p>
          <a:p>
            <a:r>
              <a:rPr lang="en-GB" dirty="0"/>
              <a:t>Based on this classification we calculated the stride times based on the first sample that went from no-step to step.</a:t>
            </a:r>
          </a:p>
          <a:p>
            <a:endParaRPr lang="en-GB" dirty="0"/>
          </a:p>
          <a:p>
            <a:r>
              <a:rPr lang="en-GB" dirty="0"/>
              <a:t>Given that all the stride times fall around 700ms this implies that no steps were missed and the threshold value of 0.3 was a good choice.</a:t>
            </a:r>
          </a:p>
          <a:p>
            <a:endParaRPr lang="en-US" dirty="0"/>
          </a:p>
        </p:txBody>
      </p:sp>
    </p:spTree>
    <p:extLst>
      <p:ext uri="{BB962C8B-B14F-4D97-AF65-F5344CB8AC3E}">
        <p14:creationId xmlns:p14="http://schemas.microsoft.com/office/powerpoint/2010/main" val="3398978516"/>
      </p:ext>
    </p:extLst>
  </p:cSld>
  <p:clrMapOvr>
    <a:masterClrMapping/>
  </p:clrMapOvr>
</p:sld>
</file>

<file path=ppt/theme/theme1.xml><?xml version="1.0" encoding="utf-8"?>
<a:theme xmlns:a="http://schemas.openxmlformats.org/drawingml/2006/main" name="Title Slide">
  <a:themeElements>
    <a:clrScheme name="NURVV Template">
      <a:dk1>
        <a:srgbClr val="111835"/>
      </a:dk1>
      <a:lt1>
        <a:srgbClr val="FFFFFF"/>
      </a:lt1>
      <a:dk2>
        <a:srgbClr val="111835"/>
      </a:dk2>
      <a:lt2>
        <a:srgbClr val="FFFFFF"/>
      </a:lt2>
      <a:accent1>
        <a:srgbClr val="111835"/>
      </a:accent1>
      <a:accent2>
        <a:srgbClr val="D1D0D6"/>
      </a:accent2>
      <a:accent3>
        <a:srgbClr val="F1F3F4"/>
      </a:accent3>
      <a:accent4>
        <a:srgbClr val="0074F4"/>
      </a:accent4>
      <a:accent5>
        <a:srgbClr val="FF008E"/>
      </a:accent5>
      <a:accent6>
        <a:srgbClr val="00EBDB"/>
      </a:accent6>
      <a:hlink>
        <a:srgbClr val="0074F4"/>
      </a:hlink>
      <a:folHlink>
        <a:srgbClr val="0074F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Slide">
  <a:themeElements>
    <a:clrScheme name="NURVV Template">
      <a:dk1>
        <a:srgbClr val="111835"/>
      </a:dk1>
      <a:lt1>
        <a:srgbClr val="FFFFFF"/>
      </a:lt1>
      <a:dk2>
        <a:srgbClr val="111835"/>
      </a:dk2>
      <a:lt2>
        <a:srgbClr val="FFFFFF"/>
      </a:lt2>
      <a:accent1>
        <a:srgbClr val="111835"/>
      </a:accent1>
      <a:accent2>
        <a:srgbClr val="D1D0D6"/>
      </a:accent2>
      <a:accent3>
        <a:srgbClr val="F1F3F4"/>
      </a:accent3>
      <a:accent4>
        <a:srgbClr val="0074F4"/>
      </a:accent4>
      <a:accent5>
        <a:srgbClr val="FF008E"/>
      </a:accent5>
      <a:accent6>
        <a:srgbClr val="00EBDB"/>
      </a:accent6>
      <a:hlink>
        <a:srgbClr val="0074F4"/>
      </a:hlink>
      <a:folHlink>
        <a:srgbClr val="0074F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ank you page">
  <a:themeElements>
    <a:clrScheme name="NURVV Template">
      <a:dk1>
        <a:srgbClr val="111835"/>
      </a:dk1>
      <a:lt1>
        <a:srgbClr val="FFFFFF"/>
      </a:lt1>
      <a:dk2>
        <a:srgbClr val="111835"/>
      </a:dk2>
      <a:lt2>
        <a:srgbClr val="FFFFFF"/>
      </a:lt2>
      <a:accent1>
        <a:srgbClr val="111835"/>
      </a:accent1>
      <a:accent2>
        <a:srgbClr val="D1D0D6"/>
      </a:accent2>
      <a:accent3>
        <a:srgbClr val="F1F3F4"/>
      </a:accent3>
      <a:accent4>
        <a:srgbClr val="0074F4"/>
      </a:accent4>
      <a:accent5>
        <a:srgbClr val="FF008E"/>
      </a:accent5>
      <a:accent6>
        <a:srgbClr val="00EBDB"/>
      </a:accent6>
      <a:hlink>
        <a:srgbClr val="0074F4"/>
      </a:hlink>
      <a:folHlink>
        <a:srgbClr val="0074F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ight">
  <a:themeElements>
    <a:clrScheme name="NURVV Template">
      <a:dk1>
        <a:srgbClr val="111835"/>
      </a:dk1>
      <a:lt1>
        <a:srgbClr val="FFFFFF"/>
      </a:lt1>
      <a:dk2>
        <a:srgbClr val="111835"/>
      </a:dk2>
      <a:lt2>
        <a:srgbClr val="FFFFFF"/>
      </a:lt2>
      <a:accent1>
        <a:srgbClr val="111835"/>
      </a:accent1>
      <a:accent2>
        <a:srgbClr val="D1D0D6"/>
      </a:accent2>
      <a:accent3>
        <a:srgbClr val="F1F3F4"/>
      </a:accent3>
      <a:accent4>
        <a:srgbClr val="0074F4"/>
      </a:accent4>
      <a:accent5>
        <a:srgbClr val="FF008E"/>
      </a:accent5>
      <a:accent6>
        <a:srgbClr val="00EBDB"/>
      </a:accent6>
      <a:hlink>
        <a:srgbClr val="0074F4"/>
      </a:hlink>
      <a:folHlink>
        <a:srgbClr val="0074F4"/>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10126</TotalTime>
  <Words>1316</Words>
  <Application>Microsoft Macintosh PowerPoint</Application>
  <PresentationFormat>Widescreen</PresentationFormat>
  <Paragraphs>113</Paragraphs>
  <Slides>19</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19</vt:i4>
      </vt:variant>
    </vt:vector>
  </HeadingPairs>
  <TitlesOfParts>
    <vt:vector size="26" baseType="lpstr">
      <vt:lpstr>Arial</vt:lpstr>
      <vt:lpstr>Calibri</vt:lpstr>
      <vt:lpstr>Cambria Math</vt:lpstr>
      <vt:lpstr>Title Slide</vt:lpstr>
      <vt:lpstr>Chapter Slide</vt:lpstr>
      <vt:lpstr>Thank you page</vt:lpstr>
      <vt:lpstr>Light</vt:lpstr>
      <vt:lpstr>Step Detection using SVM on NURVV Trackers</vt:lpstr>
      <vt:lpstr>NURVV TRACKERS AND DATA</vt:lpstr>
      <vt:lpstr>NURVV TRACKERS AND DATA</vt:lpstr>
      <vt:lpstr>NURVV TRACKERS AND DATA</vt:lpstr>
      <vt:lpstr>LABELLING DATA FOR A SUPERVISED PROBLEM</vt:lpstr>
      <vt:lpstr>LABELLING DATA FOR A SUPERVISED PROBLEM</vt:lpstr>
      <vt:lpstr>LABELLING DATA FOR A SUPERVISED PROBLEM</vt:lpstr>
      <vt:lpstr>LABELLING DATA FOR A SUPERVISED PROBLEM</vt:lpstr>
      <vt:lpstr>LABELLING DATA FOR A SUPERVISED PROBLEM</vt:lpstr>
      <vt:lpstr>LABELLING DATA FOR A SUPERVISED PROBLEM</vt:lpstr>
      <vt:lpstr>SVM FOR CLASSIFICATION</vt:lpstr>
      <vt:lpstr>SVM FOR CLASSIFICATION</vt:lpstr>
      <vt:lpstr>SVM FOR CLASSIFICATION</vt:lpstr>
      <vt:lpstr>SVM FOR CLASSIFICATION</vt:lpstr>
      <vt:lpstr>ENSEMBLE SVM MODEL FOR STEP DETECTION</vt:lpstr>
      <vt:lpstr>RESULTS AND ANALYSIS</vt:lpstr>
      <vt:lpstr>DISCUSSION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Savioux</dc:creator>
  <cp:lastModifiedBy>Didier  Lopes</cp:lastModifiedBy>
  <cp:revision>138</cp:revision>
  <dcterms:created xsi:type="dcterms:W3CDTF">2020-07-29T11:18:53Z</dcterms:created>
  <dcterms:modified xsi:type="dcterms:W3CDTF">2021-12-13T17:18:08Z</dcterms:modified>
</cp:coreProperties>
</file>